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581" r:id="rId3"/>
    <p:sldId id="589" r:id="rId4"/>
    <p:sldId id="591" r:id="rId5"/>
    <p:sldId id="592" r:id="rId6"/>
    <p:sldId id="593" r:id="rId7"/>
    <p:sldId id="594" r:id="rId8"/>
    <p:sldId id="59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730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0023"/>
    <a:srgbClr val="AD0022"/>
    <a:srgbClr val="F20000"/>
    <a:srgbClr val="EAB200"/>
    <a:srgbClr val="C000FF"/>
    <a:srgbClr val="A50021"/>
    <a:srgbClr val="800000"/>
    <a:srgbClr val="7F7F7F"/>
    <a:srgbClr val="00E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8578" autoAdjust="0"/>
  </p:normalViewPr>
  <p:slideViewPr>
    <p:cSldViewPr snapToGrid="0">
      <p:cViewPr varScale="1">
        <p:scale>
          <a:sx n="76" d="100"/>
          <a:sy n="76" d="100"/>
        </p:scale>
        <p:origin x="1710" y="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7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538" y="379"/>
      </p:cViewPr>
      <p:guideLst>
        <p:guide orient="horz" pos="4730"/>
        <p:guide pos="23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>
              <a:defRPr sz="1200"/>
            </a:lvl1pPr>
          </a:lstStyle>
          <a:p>
            <a:fld id="{14D31CAC-21A2-4DD9-999A-FBA5DDF136A8}" type="datetimeFigureOut">
              <a:rPr lang="en-US" smtClean="0"/>
              <a:pPr/>
              <a:t>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>
              <a:defRPr sz="1200"/>
            </a:lvl1pPr>
          </a:lstStyle>
          <a:p>
            <a:fld id="{3A220173-1953-4C2F-93EC-B10EF3F56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93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>
              <a:defRPr sz="1200"/>
            </a:lvl1pPr>
          </a:lstStyle>
          <a:p>
            <a:fld id="{2CA906B6-5062-4B65-9AE7-29B9A0EC3A34}" type="datetimeFigureOut">
              <a:rPr lang="en-US" smtClean="0"/>
              <a:pPr/>
              <a:t>1/30/2016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7" tIns="46573" rIns="93147" bIns="465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>
              <a:defRPr sz="1200"/>
            </a:lvl1pPr>
          </a:lstStyle>
          <a:p>
            <a:fld id="{F0BCFC46-CAA5-479F-89D8-F982E2F26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5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FC46-CAA5-479F-89D8-F982E2F26C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3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B655-01EA-4542-8DD7-3BCF06B99505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36CE-95AD-43EE-9A96-92CEBAA98912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D0C9-046B-47B5-9CF2-DC8CF4EC2A22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21C1-8C14-4DC3-B4E7-8FA09D0839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6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 b="0"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15EE-848C-4921-877B-1C433CE719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7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16AE-D73D-4E9B-A529-1BC953632C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8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EFC3-14CB-4B06-9FB2-EFC96E87DB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8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D3A4-BCFB-4B64-9F6D-E4E6CF5340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3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1CF1-5C32-432E-96F1-B01842232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2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E553-F4AA-4624-AA2E-DD9556D0D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3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4AA5-5F71-495A-BEC9-3CFDF3863E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"/>
            <a:ext cx="7724775" cy="6667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A0E3-7919-4340-98B3-C29F3DA1A1B8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AE9-D08C-484B-B1D5-4EEF7E9CC0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0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D4D5-29FA-4614-8390-66E9C23904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23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24FC-C8F4-4630-BEC1-48AB5758B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0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AC6-0002-479D-B52B-31C7A9874291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0" y="1028700"/>
            <a:ext cx="42545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2799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3C4-D2F7-4ABF-ACEC-7A3355AAC9C9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49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73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049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573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3365-79A9-4391-A824-06C537ED2FFA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CD3-B96E-490E-83EE-6EF910E740CB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6E32-302F-47B8-8F94-DBF7C0626785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261A-C13A-44BC-8B46-A2E722E469E0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9BE4-9AEC-4155-82A2-1FBE39EB1EBA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5" y="-2570"/>
            <a:ext cx="9144001" cy="67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771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286" y="908132"/>
            <a:ext cx="8230487" cy="558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4A79-C9F8-45DF-A9C4-B6BFADC08B38}" type="datetime1">
              <a:rPr lang="en-US" smtClean="0"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00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457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2A82-29BD-4980-B277-D31E4AEB8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ln>
            <a:solidFill>
              <a:schemeClr val="tx2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5" y="-2570"/>
            <a:ext cx="9144001" cy="67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04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A1B2-50BF-4A48-9DCF-3B95413BF6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726D-9D35-4DB6-A06C-A35361F26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71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 spc="-100" baseline="0">
          <a:ln>
            <a:solidFill>
              <a:schemeClr val="tx2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6-01-28 - Cash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" y="-9144"/>
            <a:ext cx="9168384" cy="6876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Areas to Watch in the </a:t>
            </a:r>
            <a:br>
              <a:rPr lang="en-US" dirty="0" smtClean="0"/>
            </a:br>
            <a:r>
              <a:rPr lang="en-US" dirty="0" smtClean="0"/>
              <a:t>FY17 Defense Budget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 fontScale="92500" lnSpcReduction="20000"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Katherine Blakeley</a:t>
            </a:r>
          </a:p>
          <a:p>
            <a:pPr algn="l"/>
            <a:r>
              <a:rPr lang="en-US" dirty="0" smtClean="0"/>
              <a:t>February 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0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Base FYDP Plans and BCA Caps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/>
          <a:stretch/>
        </p:blipFill>
        <p:spPr bwMode="auto">
          <a:xfrm>
            <a:off x="127000" y="908050"/>
            <a:ext cx="9017000" cy="558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53366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and FY17 FYDPs and BCA Caps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090972"/>
              </p:ext>
            </p:extLst>
          </p:nvPr>
        </p:nvGraphicFramePr>
        <p:xfrm>
          <a:off x="330201" y="2070099"/>
          <a:ext cx="8525231" cy="2703514"/>
        </p:xfrm>
        <a:graphic>
          <a:graphicData uri="http://schemas.openxmlformats.org/drawingml/2006/table">
            <a:tbl>
              <a:tblPr firstRow="1" firstCol="1" bandRow="1"/>
              <a:tblGrid>
                <a:gridCol w="1968017">
                  <a:extLst>
                    <a:ext uri="{9D8B030D-6E8A-4147-A177-3AD203B41FA5}">
                      <a16:colId xmlns:a16="http://schemas.microsoft.com/office/drawing/2014/main" val="637590980"/>
                    </a:ext>
                  </a:extLst>
                </a:gridCol>
                <a:gridCol w="1062456">
                  <a:extLst>
                    <a:ext uri="{9D8B030D-6E8A-4147-A177-3AD203B41FA5}">
                      <a16:colId xmlns:a16="http://schemas.microsoft.com/office/drawing/2014/main" val="2802981038"/>
                    </a:ext>
                  </a:extLst>
                </a:gridCol>
                <a:gridCol w="1064162">
                  <a:extLst>
                    <a:ext uri="{9D8B030D-6E8A-4147-A177-3AD203B41FA5}">
                      <a16:colId xmlns:a16="http://schemas.microsoft.com/office/drawing/2014/main" val="2005965474"/>
                    </a:ext>
                  </a:extLst>
                </a:gridCol>
                <a:gridCol w="1062456">
                  <a:extLst>
                    <a:ext uri="{9D8B030D-6E8A-4147-A177-3AD203B41FA5}">
                      <a16:colId xmlns:a16="http://schemas.microsoft.com/office/drawing/2014/main" val="562529047"/>
                    </a:ext>
                  </a:extLst>
                </a:gridCol>
                <a:gridCol w="1064162">
                  <a:extLst>
                    <a:ext uri="{9D8B030D-6E8A-4147-A177-3AD203B41FA5}">
                      <a16:colId xmlns:a16="http://schemas.microsoft.com/office/drawing/2014/main" val="2759159066"/>
                    </a:ext>
                  </a:extLst>
                </a:gridCol>
                <a:gridCol w="1239816">
                  <a:extLst>
                    <a:ext uri="{9D8B030D-6E8A-4147-A177-3AD203B41FA5}">
                      <a16:colId xmlns:a16="http://schemas.microsoft.com/office/drawing/2014/main" val="2227498222"/>
                    </a:ext>
                  </a:extLst>
                </a:gridCol>
                <a:gridCol w="1064162">
                  <a:extLst>
                    <a:ext uri="{9D8B030D-6E8A-4147-A177-3AD203B41FA5}">
                      <a16:colId xmlns:a16="http://schemas.microsoft.com/office/drawing/2014/main" val="566236501"/>
                    </a:ext>
                  </a:extLst>
                </a:gridCol>
              </a:tblGrid>
              <a:tr h="8713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 dollars</a:t>
                      </a:r>
                      <a:b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(in billions)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FFY17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FFY18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FFY19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FFY20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FFY21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524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FFYDP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0370"/>
                  </a:ext>
                </a:extLst>
              </a:tr>
              <a:tr h="3728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FY16 PB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$547.30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$556.40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$564.40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$570.00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$581.40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$2,820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246050"/>
                  </a:ext>
                </a:extLst>
              </a:tr>
              <a:tr h="3728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FY17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 (potential)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$524.20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$556.40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$564.40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$570.00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$581.40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$2,796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848932"/>
                  </a:ext>
                </a:extLst>
              </a:tr>
              <a:tr h="713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 BCA caps for DOD, est.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$524.20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$526.30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$522.50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$548.40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$561.70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$2,695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481591"/>
                  </a:ext>
                </a:extLst>
              </a:tr>
              <a:tr h="3728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delta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$33.90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$29.30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$21.60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$19.70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$104.50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0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0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PB16 Budgets by Appropriations Title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86746"/>
              </p:ext>
            </p:extLst>
          </p:nvPr>
        </p:nvGraphicFramePr>
        <p:xfrm>
          <a:off x="330200" y="1828802"/>
          <a:ext cx="8366597" cy="3406455"/>
        </p:xfrm>
        <a:graphic>
          <a:graphicData uri="http://schemas.openxmlformats.org/drawingml/2006/table">
            <a:tbl>
              <a:tblPr firstRow="1" firstCol="1" bandRow="1"/>
              <a:tblGrid>
                <a:gridCol w="2173642">
                  <a:extLst>
                    <a:ext uri="{9D8B030D-6E8A-4147-A177-3AD203B41FA5}">
                      <a16:colId xmlns:a16="http://schemas.microsoft.com/office/drawing/2014/main" val="1547109941"/>
                    </a:ext>
                  </a:extLst>
                </a:gridCol>
                <a:gridCol w="1805511">
                  <a:extLst>
                    <a:ext uri="{9D8B030D-6E8A-4147-A177-3AD203B41FA5}">
                      <a16:colId xmlns:a16="http://schemas.microsoft.com/office/drawing/2014/main" val="1330439480"/>
                    </a:ext>
                  </a:extLst>
                </a:gridCol>
                <a:gridCol w="2151889">
                  <a:extLst>
                    <a:ext uri="{9D8B030D-6E8A-4147-A177-3AD203B41FA5}">
                      <a16:colId xmlns:a16="http://schemas.microsoft.com/office/drawing/2014/main" val="4022913566"/>
                    </a:ext>
                  </a:extLst>
                </a:gridCol>
                <a:gridCol w="2235555">
                  <a:extLst>
                    <a:ext uri="{9D8B030D-6E8A-4147-A177-3AD203B41FA5}">
                      <a16:colId xmlns:a16="http://schemas.microsoft.com/office/drawing/2014/main" val="1648378345"/>
                    </a:ext>
                  </a:extLst>
                </a:gridCol>
              </a:tblGrid>
              <a:tr h="8239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Program </a:t>
                      </a: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dollars</a:t>
                      </a: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/>
                      </a:r>
                      <a:b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(in milli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FY16 PB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FY16 authorizations</a:t>
                      </a:r>
                      <a:b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(base only)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FY17 in PB16 FYDP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1456"/>
                  </a:ext>
                </a:extLst>
              </a:tr>
              <a:tr h="3164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MILPERS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$136,735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$135,559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$140,054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214986"/>
                  </a:ext>
                </a:extLst>
              </a:tr>
              <a:tr h="3164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O&amp;M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$209,834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$197,883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$214,928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11330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Procurement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$107,735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$110,331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$110,350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508114"/>
                  </a:ext>
                </a:extLst>
              </a:tr>
              <a:tr h="3164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RDT&amp;E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$69,785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$70,006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$71,479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07019"/>
                  </a:ext>
                </a:extLst>
              </a:tr>
              <a:tr h="3164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MILCON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$8,437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$8,153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$8,642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7677"/>
                  </a:ext>
                </a:extLst>
              </a:tr>
              <a:tr h="6804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Revolving Funds</a:t>
                      </a:r>
                      <a:b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Other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$1,787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$1,608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$1,830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844396"/>
                  </a:ext>
                </a:extLst>
              </a:tr>
              <a:tr h="3164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$534,313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$523,539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$547,284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37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33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1600" y="38100"/>
            <a:ext cx="7912099" cy="666749"/>
          </a:xfrm>
        </p:spPr>
        <p:txBody>
          <a:bodyPr/>
          <a:lstStyle/>
          <a:p>
            <a:r>
              <a:rPr lang="en-US" dirty="0" smtClean="0"/>
              <a:t>Top 20 </a:t>
            </a:r>
            <a:r>
              <a:rPr lang="en-US" dirty="0" err="1" smtClean="0"/>
              <a:t>Acq</a:t>
            </a:r>
            <a:r>
              <a:rPr lang="en-US" dirty="0" smtClean="0"/>
              <a:t>. Programs in FY16 PB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/>
          <a:stretch/>
        </p:blipFill>
        <p:spPr bwMode="auto">
          <a:xfrm>
            <a:off x="654690" y="908050"/>
            <a:ext cx="7858432" cy="558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17542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11300" y="38100"/>
            <a:ext cx="7772399" cy="666749"/>
          </a:xfrm>
        </p:spPr>
        <p:txBody>
          <a:bodyPr/>
          <a:lstStyle/>
          <a:p>
            <a:r>
              <a:rPr lang="en-US" dirty="0" smtClean="0"/>
              <a:t>FY16 PB Procurement and O&amp;M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68400"/>
            <a:ext cx="7889049" cy="519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01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-01-28 - Cash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" y="-9144"/>
            <a:ext cx="9168384" cy="6876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1" y="2848008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7855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27513</TotalTime>
  <Words>185</Words>
  <Application>Microsoft Office PowerPoint</Application>
  <PresentationFormat>On-screen Show (4:3)</PresentationFormat>
  <Paragraphs>85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1_Office Theme</vt:lpstr>
      <vt:lpstr>7 Areas to Watch in the  FY17 Defense Budget</vt:lpstr>
      <vt:lpstr>DOD Base FYDP Plans and BCA Caps</vt:lpstr>
      <vt:lpstr>FY16 and FY17 FYDPs and BCA Caps</vt:lpstr>
      <vt:lpstr>PB16 Budgets by Appropriations Title</vt:lpstr>
      <vt:lpstr>Top 20 Acq. Programs in FY16 PB</vt:lpstr>
      <vt:lpstr>FY16 PB Procurement and O&amp;M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Krepinevich</dc:creator>
  <cp:lastModifiedBy>blakeley@csbaonline.org</cp:lastModifiedBy>
  <cp:revision>1597</cp:revision>
  <cp:lastPrinted>2015-01-14T21:56:00Z</cp:lastPrinted>
  <dcterms:created xsi:type="dcterms:W3CDTF">2010-04-22T20:41:32Z</dcterms:created>
  <dcterms:modified xsi:type="dcterms:W3CDTF">2016-01-31T00:10:53Z</dcterms:modified>
</cp:coreProperties>
</file>