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368" r:id="rId2"/>
    <p:sldId id="457" r:id="rId3"/>
    <p:sldId id="444" r:id="rId4"/>
    <p:sldId id="367" r:id="rId5"/>
    <p:sldId id="443" r:id="rId6"/>
    <p:sldId id="407" r:id="rId7"/>
    <p:sldId id="517" r:id="rId8"/>
    <p:sldId id="518" r:id="rId9"/>
    <p:sldId id="408" r:id="rId10"/>
    <p:sldId id="520" r:id="rId11"/>
    <p:sldId id="384" r:id="rId12"/>
    <p:sldId id="462" r:id="rId13"/>
    <p:sldId id="463" r:id="rId14"/>
    <p:sldId id="464" r:id="rId15"/>
    <p:sldId id="465" r:id="rId16"/>
    <p:sldId id="466" r:id="rId17"/>
    <p:sldId id="467" r:id="rId18"/>
    <p:sldId id="468" r:id="rId19"/>
    <p:sldId id="469" r:id="rId20"/>
    <p:sldId id="470" r:id="rId21"/>
    <p:sldId id="486" r:id="rId22"/>
    <p:sldId id="498" r:id="rId23"/>
    <p:sldId id="500" r:id="rId24"/>
    <p:sldId id="499" r:id="rId25"/>
    <p:sldId id="501" r:id="rId26"/>
    <p:sldId id="522" r:id="rId27"/>
    <p:sldId id="523" r:id="rId28"/>
    <p:sldId id="525" r:id="rId29"/>
    <p:sldId id="524" r:id="rId30"/>
  </p:sldIdLst>
  <p:sldSz cx="9144000" cy="6858000" type="letter"/>
  <p:notesSz cx="6950075" cy="923607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4319">
          <p15:clr>
            <a:srgbClr val="A4A3A4"/>
          </p15:clr>
        </p15:guide>
        <p15:guide id="2" pos="21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50B"/>
    <a:srgbClr val="2592AA"/>
    <a:srgbClr val="2895AE"/>
    <a:srgbClr val="278AA1"/>
    <a:srgbClr val="268EA1"/>
    <a:srgbClr val="2791A4"/>
    <a:srgbClr val="2895A9"/>
    <a:srgbClr val="2C9EB3"/>
    <a:srgbClr val="30AAC1"/>
    <a:srgbClr val="3EA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8273" autoAdjust="0"/>
  </p:normalViewPr>
  <p:slideViewPr>
    <p:cSldViewPr snapToGrid="0">
      <p:cViewPr varScale="1">
        <p:scale>
          <a:sx n="96" d="100"/>
          <a:sy n="96" d="100"/>
        </p:scale>
        <p:origin x="-1632" y="-104"/>
      </p:cViewPr>
      <p:guideLst>
        <p:guide orient="horz" pos="4319"/>
        <p:guide pos="2136"/>
      </p:guideLst>
    </p:cSldViewPr>
  </p:slideViewPr>
  <p:notesTextViewPr>
    <p:cViewPr>
      <p:scale>
        <a:sx n="100" d="100"/>
        <a:sy n="100" d="100"/>
      </p:scale>
      <p:origin x="0" y="0"/>
    </p:cViewPr>
  </p:notesTextViewPr>
  <p:sorterViewPr>
    <p:cViewPr varScale="1">
      <p:scale>
        <a:sx n="1" d="1"/>
        <a:sy n="1" d="1"/>
      </p:scale>
      <p:origin x="0" y="0"/>
    </p:cViewPr>
  </p:sorter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83" tIns="46242" rIns="92483" bIns="4624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wrap="square" lIns="92483" tIns="46242" rIns="92483" bIns="46242" numCol="1" anchor="t" anchorCtr="0" compatLnSpc="1">
            <a:prstTxWarp prst="textNoShape">
              <a:avLst/>
            </a:prstTxWarp>
          </a:bodyPr>
          <a:lstStyle>
            <a:lvl1pPr algn="r">
              <a:defRPr sz="1200">
                <a:ea typeface="MS PGothic" pitchFamily="34" charset="-128"/>
              </a:defRPr>
            </a:lvl1pPr>
          </a:lstStyle>
          <a:p>
            <a:pPr>
              <a:defRPr/>
            </a:pPr>
            <a:fld id="{39E4D594-B74B-4888-A280-97192743B432}" type="datetime1">
              <a:rPr lang="en-US"/>
              <a:pPr>
                <a:defRPr/>
              </a:pPr>
              <a:t>3/1/16</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2483" tIns="46242" rIns="92483" bIns="4624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2483" tIns="46242" rIns="92483" bIns="46242" numCol="1" anchor="b" anchorCtr="0" compatLnSpc="1">
            <a:prstTxWarp prst="textNoShape">
              <a:avLst/>
            </a:prstTxWarp>
          </a:bodyPr>
          <a:lstStyle>
            <a:lvl1pPr algn="r">
              <a:defRPr sz="1200">
                <a:ea typeface="MS PGothic" pitchFamily="34" charset="-128"/>
              </a:defRPr>
            </a:lvl1pPr>
          </a:lstStyle>
          <a:p>
            <a:pPr>
              <a:defRPr/>
            </a:pPr>
            <a:fld id="{62CD889B-5A60-430E-8926-638A79C17114}" type="slidenum">
              <a:rPr lang="en-US"/>
              <a:pPr>
                <a:defRPr/>
              </a:pPr>
              <a:t>‹#›</a:t>
            </a:fld>
            <a:endParaRPr lang="en-US" dirty="0"/>
          </a:p>
        </p:txBody>
      </p:sp>
    </p:spTree>
    <p:extLst>
      <p:ext uri="{BB962C8B-B14F-4D97-AF65-F5344CB8AC3E}">
        <p14:creationId xmlns:p14="http://schemas.microsoft.com/office/powerpoint/2010/main" val="208352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83" tIns="46242" rIns="92483" bIns="4624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wrap="square" lIns="92483" tIns="46242" rIns="92483" bIns="46242" numCol="1" anchor="t" anchorCtr="0" compatLnSpc="1">
            <a:prstTxWarp prst="textNoShape">
              <a:avLst/>
            </a:prstTxWarp>
          </a:bodyPr>
          <a:lstStyle>
            <a:lvl1pPr algn="r">
              <a:defRPr sz="1200">
                <a:ea typeface="MS PGothic" pitchFamily="34" charset="-128"/>
              </a:defRPr>
            </a:lvl1pPr>
          </a:lstStyle>
          <a:p>
            <a:pPr>
              <a:defRPr/>
            </a:pPr>
            <a:fld id="{824DF103-C728-4680-BA3C-4C236D6F63F3}" type="datetime1">
              <a:rPr lang="en-US"/>
              <a:pPr>
                <a:defRPr/>
              </a:pPr>
              <a:t>3/1/16</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83" tIns="46242" rIns="92483" bIns="46242"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83" tIns="46242" rIns="92483" bIns="4624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83" tIns="46242" rIns="92483" bIns="4624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83" tIns="46242" rIns="92483" bIns="46242" numCol="1" anchor="b" anchorCtr="0" compatLnSpc="1">
            <a:prstTxWarp prst="textNoShape">
              <a:avLst/>
            </a:prstTxWarp>
          </a:bodyPr>
          <a:lstStyle>
            <a:lvl1pPr algn="r">
              <a:defRPr sz="1200">
                <a:ea typeface="MS PGothic" pitchFamily="34" charset="-128"/>
              </a:defRPr>
            </a:lvl1pPr>
          </a:lstStyle>
          <a:p>
            <a:pPr>
              <a:defRPr/>
            </a:pPr>
            <a:fld id="{723F7A6B-7083-4149-A518-C69E72C25B69}" type="slidenum">
              <a:rPr lang="en-US"/>
              <a:pPr>
                <a:defRPr/>
              </a:pPr>
              <a:t>‹#›</a:t>
            </a:fld>
            <a:endParaRPr lang="en-US" dirty="0"/>
          </a:p>
        </p:txBody>
      </p:sp>
    </p:spTree>
    <p:extLst>
      <p:ext uri="{BB962C8B-B14F-4D97-AF65-F5344CB8AC3E}">
        <p14:creationId xmlns:p14="http://schemas.microsoft.com/office/powerpoint/2010/main" val="1038905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crisis scenarios –</a:t>
            </a:r>
            <a:r>
              <a:rPr lang="en-US" baseline="0" dirty="0" smtClean="0"/>
              <a:t> 2 in ME, 1 in Eastern Europe, and 1 in East Asia</a:t>
            </a:r>
          </a:p>
          <a:p>
            <a:endParaRPr lang="en-US" baseline="0" dirty="0" smtClean="0"/>
          </a:p>
          <a:p>
            <a:r>
              <a:rPr lang="en-US" baseline="0" dirty="0" smtClean="0"/>
              <a:t>1 long term competition – US, China, Russia</a:t>
            </a:r>
          </a:p>
          <a:p>
            <a:endParaRPr lang="en-US" baseline="0" dirty="0" smtClean="0"/>
          </a:p>
          <a:p>
            <a:r>
              <a:rPr lang="en-US" baseline="0" dirty="0" smtClean="0"/>
              <a:t>For each scenario – what are the key drivers and what characteristics of the second nuclear age do the scenarios identify</a:t>
            </a:r>
            <a:endParaRPr lang="en-US" dirty="0"/>
          </a:p>
        </p:txBody>
      </p:sp>
      <p:sp>
        <p:nvSpPr>
          <p:cNvPr id="4" name="Slide Number Placeholder 3"/>
          <p:cNvSpPr>
            <a:spLocks noGrp="1"/>
          </p:cNvSpPr>
          <p:nvPr>
            <p:ph type="sldNum" sz="quarter" idx="10"/>
          </p:nvPr>
        </p:nvSpPr>
        <p:spPr/>
        <p:txBody>
          <a:bodyPr/>
          <a:lstStyle/>
          <a:p>
            <a:pPr>
              <a:defRPr/>
            </a:pPr>
            <a:fld id="{723F7A6B-7083-4149-A518-C69E72C25B69}" type="slidenum">
              <a:rPr lang="en-US" smtClean="0"/>
              <a:pPr>
                <a:defRPr/>
              </a:pPr>
              <a:t>11</a:t>
            </a:fld>
            <a:endParaRPr lang="en-US" dirty="0"/>
          </a:p>
        </p:txBody>
      </p:sp>
    </p:spTree>
    <p:extLst>
      <p:ext uri="{BB962C8B-B14F-4D97-AF65-F5344CB8AC3E}">
        <p14:creationId xmlns:p14="http://schemas.microsoft.com/office/powerpoint/2010/main" val="3800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Proxies – assert regional dominance</a:t>
            </a:r>
          </a:p>
          <a:p>
            <a:r>
              <a:rPr lang="en-US" dirty="0" smtClean="0"/>
              <a:t>Crisis – instead of continuing to fight increasingly effective proxies; Israel goes for the head of the snake. NOW two undeclared</a:t>
            </a:r>
            <a:r>
              <a:rPr lang="en-US" baseline="0" dirty="0" smtClean="0"/>
              <a:t> powers facing off</a:t>
            </a:r>
            <a:endParaRPr lang="en-US" dirty="0" smtClean="0"/>
          </a:p>
          <a:p>
            <a:endParaRPr lang="en-US" dirty="0" smtClean="0"/>
          </a:p>
          <a:p>
            <a:r>
              <a:rPr lang="en-US" dirty="0" smtClean="0"/>
              <a:t>Nuclear:</a:t>
            </a:r>
          </a:p>
          <a:p>
            <a:pPr marL="171450" indent="-171450">
              <a:buFont typeface="Arial" panose="020B0604020202020204" pitchFamily="34" charset="0"/>
              <a:buChar char="•"/>
            </a:pPr>
            <a:r>
              <a:rPr lang="en-US" dirty="0" smtClean="0"/>
              <a:t>July</a:t>
            </a:r>
            <a:r>
              <a:rPr lang="en-US" baseline="0" dirty="0" smtClean="0"/>
              <a:t> 2020 – estimated stockpile of four to six weapons + two to three additional weapons annually</a:t>
            </a:r>
          </a:p>
          <a:p>
            <a:endParaRPr lang="en-US" baseline="0" dirty="0" smtClean="0"/>
          </a:p>
          <a:p>
            <a:r>
              <a:rPr lang="en-US" baseline="0" dirty="0" smtClean="0"/>
              <a:t>Crisis: </a:t>
            </a:r>
          </a:p>
          <a:p>
            <a:pPr marL="171450" indent="-171450">
              <a:buFont typeface="Arial" panose="020B0604020202020204" pitchFamily="34" charset="0"/>
              <a:buChar char="•"/>
            </a:pPr>
            <a:r>
              <a:rPr lang="en-US" baseline="0" dirty="0" smtClean="0"/>
              <a:t>November 22, 2020 Hezbollah rocket attack strikes oil refinery at Haifa killing 34 Israelis and wounding nearly 200. Tens of thousands are evacuated due to the intensity of the fires and the presence of toxic fumes. Severe economic damage as the refinery is one of only two in the country.</a:t>
            </a:r>
          </a:p>
          <a:p>
            <a:pPr marL="171450" indent="-171450">
              <a:buFont typeface="Arial" panose="020B0604020202020204" pitchFamily="34" charset="0"/>
              <a:buChar char="•"/>
            </a:pPr>
            <a:r>
              <a:rPr lang="en-US" baseline="0" dirty="0" smtClean="0"/>
              <a:t>Israeli people demand retaliation – SLCMs &amp; air strikes target Iran’s Abadan oil refinery on December 6, 2020.</a:t>
            </a:r>
          </a:p>
          <a:p>
            <a:pPr marL="171450" indent="-171450">
              <a:buFont typeface="Arial" panose="020B0604020202020204" pitchFamily="34" charset="0"/>
              <a:buChar char="•"/>
            </a:pPr>
            <a:r>
              <a:rPr lang="en-US" baseline="0" dirty="0" smtClean="0"/>
              <a:t>Israeli retaliation produces far greater destruction and loss of life than Hezbollah attack (oil surges from $71/bbl to $108/bbl).</a:t>
            </a:r>
          </a:p>
          <a:p>
            <a:pPr marL="171450" indent="-171450">
              <a:buFont typeface="Arial" panose="020B0604020202020204" pitchFamily="34" charset="0"/>
              <a:buChar char="•"/>
            </a:pPr>
            <a:r>
              <a:rPr lang="en-US" baseline="0" dirty="0" smtClean="0"/>
              <a:t>RESULT – nuclear standoff</a:t>
            </a:r>
          </a:p>
          <a:p>
            <a:endParaRPr lang="en-US" baseline="0" dirty="0" smtClean="0"/>
          </a:p>
          <a:p>
            <a:r>
              <a:rPr lang="en-US" baseline="0" dirty="0" smtClean="0"/>
              <a:t>Planning Considerations:</a:t>
            </a:r>
          </a:p>
          <a:p>
            <a:pPr marL="171450" indent="-171450">
              <a:buFont typeface="Arial" panose="020B0604020202020204" pitchFamily="34" charset="0"/>
              <a:buChar char="•"/>
            </a:pPr>
            <a:r>
              <a:rPr lang="en-US" baseline="0" dirty="0" smtClean="0"/>
              <a:t>Iran concerned about EW/C2 vulnerabilities since Iranian IADS did not attack Israeli strike on Abadan oil refinery in advance</a:t>
            </a:r>
          </a:p>
          <a:p>
            <a:pPr marL="171450" indent="-171450">
              <a:buFont typeface="Arial" panose="020B0604020202020204" pitchFamily="34" charset="0"/>
              <a:buChar char="•"/>
            </a:pPr>
            <a:r>
              <a:rPr lang="en-US" baseline="0" dirty="0" smtClean="0"/>
              <a:t>Enhanced missile defense capacity (if the U.S. deployed more forces to the region) would reduce the potential of a “Haystack” attack</a:t>
            </a:r>
          </a:p>
          <a:p>
            <a:pPr marL="171450" indent="-171450">
              <a:buFont typeface="Arial" panose="020B0604020202020204" pitchFamily="34" charset="0"/>
              <a:buChar char="•"/>
            </a:pPr>
            <a:r>
              <a:rPr lang="en-US" baseline="0" dirty="0" smtClean="0"/>
              <a:t>Iran can’t maintain alert status indefinitely, within a week or two at most some forces will have to stand down creating a window of opportunity for Israel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CYBERCOM says could launch CAN against EW/C2 systems making it difficult/impossible for Iran to launch with 90% chance of success.</a:t>
            </a:r>
          </a:p>
          <a:p>
            <a:pPr marL="171450" indent="-171450">
              <a:buFont typeface="Arial" panose="020B0604020202020204" pitchFamily="34" charset="0"/>
              <a:buChar char="•"/>
            </a:pPr>
            <a:r>
              <a:rPr lang="en-US" baseline="0" dirty="0" smtClean="0"/>
              <a:t>Israeli arsenal is sufficiently large that the addition of U.S. nuclear forces would be irrelevant. Also, Israeli nuclear forces are more flexible and closer allowing Israel to execute a prompt attack more effectively than STRATCOM</a:t>
            </a:r>
          </a:p>
          <a:p>
            <a:pPr marL="171450" indent="-171450">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23F7A6B-7083-4149-A518-C69E72C25B69}" type="slidenum">
              <a:rPr lang="en-US" smtClean="0"/>
              <a:pPr>
                <a:defRPr/>
              </a:pPr>
              <a:t>13</a:t>
            </a:fld>
            <a:endParaRPr lang="en-US" dirty="0"/>
          </a:p>
        </p:txBody>
      </p:sp>
    </p:spTree>
    <p:extLst>
      <p:ext uri="{BB962C8B-B14F-4D97-AF65-F5344CB8AC3E}">
        <p14:creationId xmlns:p14="http://schemas.microsoft.com/office/powerpoint/2010/main" val="249181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Nuclear:</a:t>
            </a:r>
          </a:p>
          <a:p>
            <a:pPr marL="171450" indent="-171450">
              <a:buFont typeface="Arial" panose="020B0604020202020204" pitchFamily="34" charset="0"/>
              <a:buChar char="•"/>
            </a:pPr>
            <a:r>
              <a:rPr lang="en-US" dirty="0" smtClean="0"/>
              <a:t>Egypt and Turkey undertake modest increases in nuclear enterprise investments</a:t>
            </a:r>
          </a:p>
          <a:p>
            <a:pPr marL="171450" indent="-171450">
              <a:buFont typeface="Arial" panose="020B0604020202020204" pitchFamily="34" charset="0"/>
              <a:buChar char="•"/>
            </a:pPr>
            <a:r>
              <a:rPr lang="en-US" baseline="0" dirty="0" smtClean="0"/>
              <a:t>UAE purchases several thousand centrifuges as part of significant expansion of nuclear infrastructure</a:t>
            </a:r>
          </a:p>
          <a:p>
            <a:pPr marL="171450" indent="-171450">
              <a:buFont typeface="Arial" panose="020B0604020202020204" pitchFamily="34" charset="0"/>
              <a:buChar char="•"/>
            </a:pPr>
            <a:r>
              <a:rPr lang="en-US" baseline="0" dirty="0" smtClean="0"/>
              <a:t>Saudi Arabia (with Pakistan’s assistance) constructs a large-scale, distributed, and hardened nuclear infrastructure. Imports thousands of advanced centrifuges and large quantities of uranium ore from Jordan</a:t>
            </a:r>
          </a:p>
          <a:p>
            <a:pPr marL="171450" indent="-171450">
              <a:buFont typeface="Arial" panose="020B0604020202020204" pitchFamily="34" charset="0"/>
              <a:buChar char="•"/>
            </a:pPr>
            <a:r>
              <a:rPr lang="en-US" baseline="0" dirty="0" smtClean="0"/>
              <a:t>Pakistan supplies technical know how and potentially HEU</a:t>
            </a:r>
          </a:p>
          <a:p>
            <a:pPr marL="171450" indent="-171450">
              <a:buFont typeface="Arial" panose="020B0604020202020204" pitchFamily="34" charset="0"/>
              <a:buChar char="•"/>
            </a:pPr>
            <a:r>
              <a:rPr lang="en-US" baseline="0" dirty="0" smtClean="0"/>
              <a:t>September 2018, Pakistan deploys 16 IRBMs to deter both Iran and Israel</a:t>
            </a:r>
          </a:p>
          <a:p>
            <a:pPr marL="171450" indent="-171450">
              <a:buFont typeface="Arial" panose="020B0604020202020204" pitchFamily="34" charset="0"/>
              <a:buChar char="•"/>
            </a:pPr>
            <a:r>
              <a:rPr lang="en-US" baseline="0" dirty="0" smtClean="0"/>
              <a:t>Riyadh insists missiles have dual key control (NATO model); Iran believes missiles are under the sole control of Saudi Arabia</a:t>
            </a:r>
          </a:p>
          <a:p>
            <a:pPr marL="171450" indent="-171450">
              <a:buFont typeface="Arial" panose="020B0604020202020204" pitchFamily="34" charset="0"/>
              <a:buChar char="•"/>
            </a:pPr>
            <a:endParaRPr lang="en-US" baseline="0" dirty="0" smtClean="0"/>
          </a:p>
          <a:p>
            <a:r>
              <a:rPr lang="en-US" baseline="0" dirty="0" smtClean="0"/>
              <a:t>Crisis: </a:t>
            </a:r>
          </a:p>
          <a:p>
            <a:pPr marL="171450" indent="-171450">
              <a:buFont typeface="Arial" panose="020B0604020202020204" pitchFamily="34" charset="0"/>
              <a:buChar char="•"/>
            </a:pPr>
            <a:r>
              <a:rPr lang="en-US" baseline="0" dirty="0" smtClean="0"/>
              <a:t>Potential for conflict to extend to South Asia if Pakistan defends Saudi Arabia. Would a Saudi Arabian nuclear strike (if not under dual key control) be viewed as having occurred with Pakistan’s approval, thus broadening the conflict regardless of Pakistan’s actual support for Saudi actions?</a:t>
            </a:r>
          </a:p>
          <a:p>
            <a:endParaRPr lang="en-US" baseline="0" dirty="0" smtClean="0"/>
          </a:p>
          <a:p>
            <a:r>
              <a:rPr lang="en-US" baseline="0" dirty="0" smtClean="0"/>
              <a:t>Planning Considerations</a:t>
            </a:r>
          </a:p>
          <a:p>
            <a:pPr marL="171450" indent="-171450">
              <a:buFont typeface="Arial" panose="020B0604020202020204" pitchFamily="34" charset="0"/>
              <a:buChar char="•"/>
            </a:pPr>
            <a:r>
              <a:rPr lang="en-US" baseline="0" dirty="0" smtClean="0"/>
              <a:t>For instance, suppose Iran’s EW/C2 capabilities are interrupted by a CNA as a precursor to a nuclear attack. How would Iran know if Israel or Saudi Arabia was responsible?</a:t>
            </a:r>
          </a:p>
          <a:p>
            <a:pPr marL="171450" indent="-171450">
              <a:buFont typeface="Arial" panose="020B0604020202020204" pitchFamily="34" charset="0"/>
              <a:buChar char="•"/>
            </a:pPr>
            <a:r>
              <a:rPr lang="en-US" baseline="0" dirty="0" smtClean="0"/>
              <a:t>Will the U.S. limit the interceptors used in defense of Saudi Arabia to guarantee a minimum reserve to defend Israel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Missile defense systems are a high demand/low supply asset. Shifting weapons could create vulnerability in another region. Likewise, shifting weapons create incentive to attack now, before redeployment is complete.</a:t>
            </a:r>
          </a:p>
          <a:p>
            <a:pPr marL="171450" indent="-171450">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23F7A6B-7083-4149-A518-C69E72C25B69}" type="slidenum">
              <a:rPr lang="en-US" smtClean="0"/>
              <a:pPr>
                <a:defRPr/>
              </a:pPr>
              <a:t>14</a:t>
            </a:fld>
            <a:endParaRPr lang="en-US" dirty="0"/>
          </a:p>
        </p:txBody>
      </p:sp>
    </p:spTree>
    <p:extLst>
      <p:ext uri="{BB962C8B-B14F-4D97-AF65-F5344CB8AC3E}">
        <p14:creationId xmlns:p14="http://schemas.microsoft.com/office/powerpoint/2010/main" val="198999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Mobilization race – can Russia consolidate its</a:t>
            </a:r>
            <a:r>
              <a:rPr lang="en-US" baseline="0" dirty="0" smtClean="0"/>
              <a:t> gains before NATO can deploy sufficient forces to restore Latvia’s territorial integrity</a:t>
            </a:r>
            <a:endParaRPr lang="en-US" dirty="0"/>
          </a:p>
        </p:txBody>
      </p:sp>
      <p:sp>
        <p:nvSpPr>
          <p:cNvPr id="4" name="Slide Number Placeholder 3"/>
          <p:cNvSpPr>
            <a:spLocks noGrp="1"/>
          </p:cNvSpPr>
          <p:nvPr>
            <p:ph type="sldNum" sz="quarter" idx="10"/>
          </p:nvPr>
        </p:nvSpPr>
        <p:spPr/>
        <p:txBody>
          <a:bodyPr/>
          <a:lstStyle/>
          <a:p>
            <a:pPr>
              <a:defRPr/>
            </a:pPr>
            <a:fld id="{723F7A6B-7083-4149-A518-C69E72C25B69}" type="slidenum">
              <a:rPr lang="en-US" smtClean="0"/>
              <a:pPr>
                <a:defRPr/>
              </a:pPr>
              <a:t>16</a:t>
            </a:fld>
            <a:endParaRPr lang="en-US" dirty="0"/>
          </a:p>
        </p:txBody>
      </p:sp>
    </p:spTree>
    <p:extLst>
      <p:ext uri="{BB962C8B-B14F-4D97-AF65-F5344CB8AC3E}">
        <p14:creationId xmlns:p14="http://schemas.microsoft.com/office/powerpoint/2010/main" val="16327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a:t>
            </a:r>
          </a:p>
          <a:p>
            <a:pPr marL="171450" indent="-171450">
              <a:buFont typeface="Arial" panose="020B0604020202020204" pitchFamily="34" charset="0"/>
              <a:buChar char="•"/>
            </a:pPr>
            <a:r>
              <a:rPr lang="en-US" dirty="0" smtClean="0"/>
              <a:t>Following weak harvest in 2016</a:t>
            </a:r>
            <a:r>
              <a:rPr lang="en-US" baseline="0" dirty="0" smtClean="0"/>
              <a:t> and declining foreign support, Kim Jong-un creates a FEZ west of Pyongyang along the West Korea Bay coast and leverage low labor costs to attract Chinese and South Korean investment and technology</a:t>
            </a:r>
          </a:p>
          <a:p>
            <a:pPr marL="171450" indent="-171450">
              <a:buFont typeface="Arial" panose="020B0604020202020204" pitchFamily="34" charset="0"/>
              <a:buChar char="•"/>
            </a:pPr>
            <a:r>
              <a:rPr lang="en-US" baseline="0" dirty="0" smtClean="0"/>
              <a:t>Also allows farming for personnel consumption or tax-free sale (quarter hectare per farmer)</a:t>
            </a:r>
          </a:p>
          <a:p>
            <a:pPr marL="171450" indent="-171450">
              <a:buFont typeface="Arial" panose="020B0604020202020204" pitchFamily="34" charset="0"/>
              <a:buChar char="•"/>
            </a:pPr>
            <a:r>
              <a:rPr lang="en-US" baseline="0" dirty="0" smtClean="0"/>
              <a:t>Successful in 2018 (record harvest and significant Chinese investment), but by late 2019 economic liberalization has failed</a:t>
            </a:r>
          </a:p>
          <a:p>
            <a:pPr marL="171450" indent="-171450">
              <a:buFont typeface="Arial" panose="020B0604020202020204" pitchFamily="34" charset="0"/>
              <a:buChar char="•"/>
            </a:pPr>
            <a:r>
              <a:rPr lang="en-US" baseline="0" dirty="0" smtClean="0"/>
              <a:t>Corruption and skill mismatch with respect to industry favored by the regime results in failure of the FEZ</a:t>
            </a:r>
          </a:p>
          <a:p>
            <a:pPr marL="171450" indent="-171450">
              <a:buFont typeface="Arial" panose="020B0604020202020204" pitchFamily="34" charset="0"/>
              <a:buChar char="•"/>
            </a:pPr>
            <a:r>
              <a:rPr lang="en-US" baseline="0" dirty="0" smtClean="0"/>
              <a:t>Agricultural growth from 2018 is squandered as the regime imposes additional regulations, hampering incentives to work, and a drought stunts crop growth</a:t>
            </a:r>
          </a:p>
          <a:p>
            <a:pPr marL="171450" indent="-171450">
              <a:buFont typeface="Arial" panose="020B0604020202020204" pitchFamily="34" charset="0"/>
              <a:buChar char="•"/>
            </a:pPr>
            <a:r>
              <a:rPr lang="en-US" baseline="0" dirty="0" smtClean="0"/>
              <a:t>China unwilling to expand its subsidies economic growth is ~4% and the drought that effected North Korea is effecting China too</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Nuclear:</a:t>
            </a:r>
          </a:p>
          <a:p>
            <a:pPr marL="171450" indent="-171450">
              <a:buFont typeface="Arial" panose="020B0604020202020204" pitchFamily="34" charset="0"/>
              <a:buChar char="•"/>
            </a:pPr>
            <a:r>
              <a:rPr lang="en-US" baseline="0" dirty="0" smtClean="0"/>
              <a:t>Taepodong-3 tested between 2,500 and 3,700 miles, which can threaten U.S. forces in Japan, Guam, and out to Singapore (three successful tests)</a:t>
            </a:r>
          </a:p>
          <a:p>
            <a:pPr marL="171450" indent="-171450">
              <a:buFont typeface="Arial" panose="020B0604020202020204" pitchFamily="34" charset="0"/>
              <a:buChar char="•"/>
            </a:pPr>
            <a:r>
              <a:rPr lang="en-US" baseline="0" dirty="0" smtClean="0"/>
              <a:t>20 KT underground test</a:t>
            </a:r>
          </a:p>
          <a:p>
            <a:pPr marL="171450" indent="-171450">
              <a:buFont typeface="Arial" panose="020B0604020202020204" pitchFamily="34" charset="0"/>
              <a:buChar char="•"/>
            </a:pPr>
            <a:r>
              <a:rPr lang="en-US" baseline="0" dirty="0" smtClean="0"/>
              <a:t>15 – 25 nuclear weapons total with roughly 10 – 20 mated to ballistic missiles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Arms Control:</a:t>
            </a:r>
          </a:p>
          <a:p>
            <a:pPr marL="171450" indent="-171450">
              <a:buFont typeface="Arial" panose="020B0604020202020204" pitchFamily="34" charset="0"/>
              <a:buChar char="•"/>
            </a:pPr>
            <a:r>
              <a:rPr lang="en-US" baseline="0" dirty="0" smtClean="0"/>
              <a:t>The U.S., South Korea, and Japan recognize Pyongyang’s gambit and insist upon major up-front concessions that must translate into concrete action and be fully implemented prior to the North receiving any assistance</a:t>
            </a:r>
          </a:p>
          <a:p>
            <a:pPr marL="171450" indent="-171450">
              <a:buFont typeface="Arial" panose="020B0604020202020204" pitchFamily="34" charset="0"/>
              <a:buChar char="•"/>
            </a:pPr>
            <a:r>
              <a:rPr lang="en-US" baseline="0" dirty="0" smtClean="0"/>
              <a:t>Kim Jong-un views the “Iranian model” of nuclear development as preferable, seeing concessions on arms control (like Muammar Qaddafi) as a path towards death and/or regime change.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Crisis</a:t>
            </a:r>
          </a:p>
          <a:p>
            <a:pPr marL="171450" indent="-171450">
              <a:buFont typeface="Arial" panose="020B0604020202020204" pitchFamily="34" charset="0"/>
              <a:buChar char="•"/>
            </a:pPr>
            <a:r>
              <a:rPr lang="en-US" baseline="0" dirty="0" smtClean="0"/>
              <a:t>Target Kitakyushu (Kyushu) with a 54 missile salvo (only five with nuclear warheads) - tens of thousands of casualties from 9 KT blast</a:t>
            </a:r>
          </a:p>
          <a:p>
            <a:pPr marL="171450" indent="-171450">
              <a:buFont typeface="Arial" panose="020B0604020202020204" pitchFamily="34" charset="0"/>
              <a:buChar char="•"/>
            </a:pPr>
            <a:r>
              <a:rPr lang="en-US" baseline="0" dirty="0" smtClean="0"/>
              <a:t>Offensive against South Korea rule out since the KPA lacks the ability to mount a major combined-arms offensive and the KPA’s limited inventory of ballistic missiles must be reserved for Haystack strikes</a:t>
            </a:r>
          </a:p>
          <a:p>
            <a:pPr marL="171450" indent="-171450">
              <a:buFont typeface="Arial" panose="020B0604020202020204" pitchFamily="34" charset="0"/>
              <a:buChar char="•"/>
            </a:pPr>
            <a:r>
              <a:rPr lang="en-US" baseline="0" dirty="0" smtClean="0"/>
              <a:t>Demonstration shot is ruled out since Pyongyang’s arsenal is too small to justify “wasting” a warhead like that and also because Kim does not want to give the US time to deploy more BMD assets</a:t>
            </a:r>
          </a:p>
          <a:p>
            <a:pPr marL="171450" indent="-171450">
              <a:buFont typeface="Arial" panose="020B0604020202020204" pitchFamily="34" charset="0"/>
              <a:buChar char="•"/>
            </a:pPr>
            <a:r>
              <a:rPr lang="en-US" baseline="0" dirty="0" smtClean="0"/>
              <a:t>EMP shot ruled out since North Korea does not have the rocket technology or a sufficiently large warhead to reliably generate an EMP effect (must be at least 30 km above the earth) and to have a widespread effect, it requires a large warhead (at least 1 MT)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Planning Considerations</a:t>
            </a:r>
          </a:p>
          <a:p>
            <a:pPr marL="171450" indent="-171450">
              <a:buFont typeface="Arial" panose="020B0604020202020204" pitchFamily="34" charset="0"/>
              <a:buChar char="•"/>
            </a:pPr>
            <a:r>
              <a:rPr lang="en-US" baseline="0" dirty="0" smtClean="0"/>
              <a:t>Japan and South Korea want different degrees of assurance from the U.S.</a:t>
            </a:r>
          </a:p>
          <a:p>
            <a:pPr marL="171450" indent="-171450">
              <a:buFont typeface="Arial" panose="020B0604020202020204" pitchFamily="34" charset="0"/>
              <a:buChar char="•"/>
            </a:pPr>
            <a:r>
              <a:rPr lang="en-US" baseline="0" dirty="0" smtClean="0"/>
              <a:t>POTUS believed that trading assistance for real restrictions on nuclear capabilities provides Kim a “win-win” option – complete misunderstanding of Kim’s calculus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23F7A6B-7083-4149-A518-C69E72C25B69}" type="slidenum">
              <a:rPr lang="en-US" smtClean="0"/>
              <a:pPr>
                <a:defRPr/>
              </a:pPr>
              <a:t>18</a:t>
            </a:fld>
            <a:endParaRPr lang="en-US" dirty="0"/>
          </a:p>
        </p:txBody>
      </p:sp>
    </p:spTree>
    <p:extLst>
      <p:ext uri="{BB962C8B-B14F-4D97-AF65-F5344CB8AC3E}">
        <p14:creationId xmlns:p14="http://schemas.microsoft.com/office/powerpoint/2010/main" val="153377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pillars of legitimacy: democracy; ideology;</a:t>
            </a:r>
            <a:r>
              <a:rPr lang="en-US" baseline="0" dirty="0" smtClean="0"/>
              <a:t> economic growth; nationalism</a:t>
            </a:r>
          </a:p>
          <a:p>
            <a:endParaRPr lang="en-US" baseline="0" dirty="0" smtClean="0"/>
          </a:p>
          <a:p>
            <a:r>
              <a:rPr lang="en-US" baseline="0" dirty="0" smtClean="0"/>
              <a:t>Economic growth threatened by…</a:t>
            </a:r>
          </a:p>
          <a:p>
            <a:pPr marL="171450" indent="-171450">
              <a:buFont typeface="Arial" panose="020B0604020202020204" pitchFamily="34" charset="0"/>
              <a:buChar char="•"/>
            </a:pPr>
            <a:r>
              <a:rPr lang="en-US" baseline="0" dirty="0" smtClean="0"/>
              <a:t>Slow growth in rest of world (hamper China’s export driven growth)</a:t>
            </a:r>
          </a:p>
          <a:p>
            <a:pPr marL="171450" indent="-171450">
              <a:buFont typeface="Arial" panose="020B0604020202020204" pitchFamily="34" charset="0"/>
              <a:buChar char="•"/>
            </a:pPr>
            <a:r>
              <a:rPr lang="en-US" baseline="0" dirty="0" smtClean="0"/>
              <a:t>Unfavorable demography with growing dependency ratio</a:t>
            </a:r>
          </a:p>
          <a:p>
            <a:pPr marL="171450" indent="-171450">
              <a:buFont typeface="Arial" panose="020B0604020202020204" pitchFamily="34" charset="0"/>
              <a:buChar char="•"/>
            </a:pPr>
            <a:r>
              <a:rPr lang="en-US" baseline="0" dirty="0" smtClean="0"/>
              <a:t>Environmental degradation/water shortages</a:t>
            </a:r>
          </a:p>
          <a:p>
            <a:pPr marL="171450" indent="-171450">
              <a:buFont typeface="Arial" panose="020B0604020202020204" pitchFamily="34" charset="0"/>
              <a:buChar char="•"/>
            </a:pPr>
            <a:r>
              <a:rPr lang="en-US" baseline="0" dirty="0" smtClean="0"/>
              <a:t>Internal corruption</a:t>
            </a:r>
          </a:p>
          <a:p>
            <a:pPr marL="171450" indent="-171450">
              <a:buFont typeface="Arial" panose="020B0604020202020204" pitchFamily="34" charset="0"/>
              <a:buChar char="•"/>
            </a:pPr>
            <a:r>
              <a:rPr lang="en-US" baseline="0" dirty="0" smtClean="0"/>
              <a:t>Rise of relatively cheap/skilled labor in South and Southeast Asia</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Geopolitical</a:t>
            </a:r>
          </a:p>
          <a:p>
            <a:pPr marL="171450" indent="-171450">
              <a:buFont typeface="Arial" panose="020B0604020202020204" pitchFamily="34" charset="0"/>
              <a:buChar char="•"/>
            </a:pPr>
            <a:r>
              <a:rPr lang="en-US" baseline="0" dirty="0" smtClean="0"/>
              <a:t>USN continues FONOPS despite Beijing’s protests</a:t>
            </a:r>
          </a:p>
          <a:p>
            <a:pPr marL="171450" indent="-171450">
              <a:buFont typeface="Arial" panose="020B0604020202020204" pitchFamily="34" charset="0"/>
              <a:buChar char="•"/>
            </a:pPr>
            <a:r>
              <a:rPr lang="en-US" baseline="0" dirty="0" smtClean="0"/>
              <a:t>In September 2017, Beijing declares ADIZ over SCS. U.S. ignores the ADIZ and USAF and USN elements conduct regular FONOPS</a:t>
            </a:r>
          </a:p>
          <a:p>
            <a:pPr marL="171450" indent="-171450">
              <a:buFont typeface="Arial" panose="020B0604020202020204" pitchFamily="34" charset="0"/>
              <a:buChar char="•"/>
            </a:pPr>
            <a:r>
              <a:rPr lang="en-US" baseline="0" dirty="0" smtClean="0"/>
              <a:t>Putin concerned over Chinese nationals in Siberia – if we don’t do something soon, the Russian population will be speaking Chinese, Japanese, and Korean – and is strengthening nuclear capabilities along the frontier (deployment of RS-26)</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Nuclear</a:t>
            </a:r>
          </a:p>
          <a:p>
            <a:pPr marL="171450" indent="-171450">
              <a:buFont typeface="Arial" panose="020B0604020202020204" pitchFamily="34" charset="0"/>
              <a:buChar char="•"/>
            </a:pPr>
            <a:r>
              <a:rPr lang="en-US" dirty="0" smtClean="0"/>
              <a:t>Estimated PRC</a:t>
            </a:r>
            <a:r>
              <a:rPr lang="en-US" baseline="0" dirty="0" smtClean="0"/>
              <a:t> nuke inventory of 500 weapons in 2020, growing at a rate of 100 – 150 weapons annually</a:t>
            </a:r>
          </a:p>
          <a:p>
            <a:pPr marL="171450" indent="-171450">
              <a:buFont typeface="Arial" panose="020B0604020202020204" pitchFamily="34" charset="0"/>
              <a:buChar char="•"/>
            </a:pPr>
            <a:r>
              <a:rPr lang="en-US" baseline="0" dirty="0" smtClean="0"/>
              <a:t>MIRV all ICBMs</a:t>
            </a:r>
          </a:p>
          <a:p>
            <a:pPr marL="171450" indent="-171450">
              <a:buFont typeface="Arial" panose="020B0604020202020204" pitchFamily="34" charset="0"/>
              <a:buChar char="•"/>
            </a:pPr>
            <a:r>
              <a:rPr lang="en-US" baseline="0" dirty="0" smtClean="0"/>
              <a:t>Equip MRBMs with nuclear warheads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Planning Considerations</a:t>
            </a:r>
          </a:p>
          <a:p>
            <a:pPr marL="171450" indent="-171450">
              <a:buFont typeface="Arial" panose="020B0604020202020204" pitchFamily="34" charset="0"/>
              <a:buChar char="•"/>
            </a:pPr>
            <a:r>
              <a:rPr lang="en-US" baseline="0" dirty="0" smtClean="0"/>
              <a:t>Update the escalation ladder to include CPGS, cyber weapons, and advanced air and missile defenses? Is there a need for a tailorable weapons and a greater variety of delivery systems (e.g., IRBMs)?</a:t>
            </a:r>
          </a:p>
          <a:p>
            <a:pPr marL="171450" indent="-171450">
              <a:buFont typeface="Arial" panose="020B0604020202020204" pitchFamily="34" charset="0"/>
              <a:buChar char="•"/>
            </a:pPr>
            <a:r>
              <a:rPr lang="en-US" baseline="0" dirty="0" smtClean="0"/>
              <a:t>U.S. vs China conflict would overfly Russia</a:t>
            </a:r>
          </a:p>
          <a:p>
            <a:pPr marL="171450" indent="-171450">
              <a:buFont typeface="Arial" panose="020B0604020202020204" pitchFamily="34" charset="0"/>
              <a:buChar char="•"/>
            </a:pPr>
            <a:r>
              <a:rPr lang="en-US" baseline="0" dirty="0" smtClean="0"/>
              <a:t>Short flight times and vulnerabilities of EW/C2 could create movement to reconstitute Soviet-style Perimeter system</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23F7A6B-7083-4149-A518-C69E72C25B69}" type="slidenum">
              <a:rPr lang="en-US" smtClean="0"/>
              <a:pPr>
                <a:defRPr/>
              </a:pPr>
              <a:t>20</a:t>
            </a:fld>
            <a:endParaRPr lang="en-US" dirty="0"/>
          </a:p>
        </p:txBody>
      </p:sp>
    </p:spTree>
    <p:extLst>
      <p:ext uri="{BB962C8B-B14F-4D97-AF65-F5344CB8AC3E}">
        <p14:creationId xmlns:p14="http://schemas.microsoft.com/office/powerpoint/2010/main" val="208754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2517" y="5214799"/>
            <a:ext cx="5334000" cy="78614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F2E00A5-DBD3-6641-A14F-F0A50D19D9B7}" type="datetime1">
              <a:rPr lang="en-US" smtClean="0"/>
              <a:t>3/1/16</a:t>
            </a:fld>
            <a:endParaRPr lang="en-US" dirty="0"/>
          </a:p>
        </p:txBody>
      </p:sp>
      <p:sp>
        <p:nvSpPr>
          <p:cNvPr id="5" name="Footer Placeholder 4"/>
          <p:cNvSpPr>
            <a:spLocks noGrp="1"/>
          </p:cNvSpPr>
          <p:nvPr>
            <p:ph type="ftr" sz="quarter" idx="11"/>
          </p:nvPr>
        </p:nvSpPr>
        <p:spPr>
          <a:xfrm>
            <a:off x="3124200" y="6564055"/>
            <a:ext cx="2895600" cy="365845"/>
          </a:xfrm>
          <a:prstGeom prst="rect">
            <a:avLst/>
          </a:prstGeom>
        </p:spPr>
        <p:txBody>
          <a:bodyPr/>
          <a:lstStyle>
            <a:lvl1pPr>
              <a:defRPr>
                <a:solidFill>
                  <a:prstClr val="white"/>
                </a:solidFill>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786FAF-DF67-4F16-956D-6865DD0C726E}" type="slidenum">
              <a:rPr lang="en-US"/>
              <a:pPr>
                <a:defRPr/>
              </a:pPr>
              <a:t>‹#›</a:t>
            </a:fld>
            <a:endParaRPr lang="en-US" dirty="0"/>
          </a:p>
        </p:txBody>
      </p:sp>
    </p:spTree>
    <p:extLst>
      <p:ext uri="{BB962C8B-B14F-4D97-AF65-F5344CB8AC3E}">
        <p14:creationId xmlns:p14="http://schemas.microsoft.com/office/powerpoint/2010/main" val="42370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60538" y="90934"/>
            <a:ext cx="7383462" cy="61326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13992C-5E39-064C-AD13-FB9F4A239488}" type="datetime1">
              <a:rPr lang="en-US" smtClean="0"/>
              <a:t>3/1/16</a:t>
            </a:fld>
            <a:endParaRPr lang="en-US" dirty="0"/>
          </a:p>
        </p:txBody>
      </p:sp>
      <p:sp>
        <p:nvSpPr>
          <p:cNvPr id="5"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AD138-83CD-406E-B6D1-D7D29240545B}" type="slidenum">
              <a:rPr lang="en-US"/>
              <a:pPr>
                <a:defRPr/>
              </a:pPr>
              <a:t>‹#›</a:t>
            </a:fld>
            <a:endParaRPr lang="en-US" dirty="0"/>
          </a:p>
        </p:txBody>
      </p:sp>
    </p:spTree>
    <p:extLst>
      <p:ext uri="{BB962C8B-B14F-4D97-AF65-F5344CB8AC3E}">
        <p14:creationId xmlns:p14="http://schemas.microsoft.com/office/powerpoint/2010/main" val="160540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46AFDF-EC31-834B-A624-F46C07D2C845}" type="datetime1">
              <a:rPr lang="en-US" smtClean="0"/>
              <a:t>3/1/16</a:t>
            </a:fld>
            <a:endParaRPr lang="en-US" dirty="0"/>
          </a:p>
        </p:txBody>
      </p:sp>
      <p:sp>
        <p:nvSpPr>
          <p:cNvPr id="5"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D57680-1BCB-4872-B0D4-CB2D5B69CB26}" type="slidenum">
              <a:rPr lang="en-US"/>
              <a:pPr>
                <a:defRPr/>
              </a:pPr>
              <a:t>‹#›</a:t>
            </a:fld>
            <a:endParaRPr lang="en-US" dirty="0"/>
          </a:p>
        </p:txBody>
      </p:sp>
    </p:spTree>
    <p:extLst>
      <p:ext uri="{BB962C8B-B14F-4D97-AF65-F5344CB8AC3E}">
        <p14:creationId xmlns:p14="http://schemas.microsoft.com/office/powerpoint/2010/main" val="121655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4735"/>
            <a:ext cx="2133600" cy="475809"/>
          </a:xfrm>
        </p:spPr>
        <p:txBody>
          <a:bodyPr/>
          <a:lstStyle>
            <a:lvl1pPr>
              <a:defRPr/>
            </a:lvl1pPr>
          </a:lstStyle>
          <a:p>
            <a:pPr>
              <a:defRPr/>
            </a:pPr>
            <a:fld id="{5305F1C2-C830-9144-A344-006AF96FAB71}" type="datetime1">
              <a:rPr lang="en-US" smtClean="0"/>
              <a:t>3/1/16</a:t>
            </a:fld>
            <a:endParaRPr lang="en-US" dirty="0"/>
          </a:p>
        </p:txBody>
      </p:sp>
      <p:sp>
        <p:nvSpPr>
          <p:cNvPr id="7" name="Footer Placeholder 6"/>
          <p:cNvSpPr>
            <a:spLocks noGrp="1"/>
          </p:cNvSpPr>
          <p:nvPr>
            <p:ph type="ftr" sz="quarter" idx="11"/>
          </p:nvPr>
        </p:nvSpPr>
        <p:spPr>
          <a:xfrm>
            <a:off x="3124200" y="6244735"/>
            <a:ext cx="2895600" cy="475809"/>
          </a:xfrm>
          <a:prstGeom prst="rect">
            <a:avLst/>
          </a:prstGeom>
        </p:spPr>
        <p:txBody>
          <a:bodyPr/>
          <a:lstStyle>
            <a:lvl1pPr>
              <a:defRPr>
                <a:ea typeface="MS PGothic" pitchFamily="34" charset="-128"/>
              </a:defRPr>
            </a:lvl1pPr>
          </a:lstStyle>
          <a:p>
            <a:pPr>
              <a:defRPr/>
            </a:pPr>
            <a:endParaRPr lang="en-US" dirty="0"/>
          </a:p>
        </p:txBody>
      </p:sp>
      <p:sp>
        <p:nvSpPr>
          <p:cNvPr id="8" name="Slide Number Placeholder 7"/>
          <p:cNvSpPr>
            <a:spLocks noGrp="1"/>
          </p:cNvSpPr>
          <p:nvPr>
            <p:ph type="sldNum" sz="quarter" idx="12"/>
          </p:nvPr>
        </p:nvSpPr>
        <p:spPr>
          <a:xfrm>
            <a:off x="6553200" y="6244735"/>
            <a:ext cx="2133600" cy="475809"/>
          </a:xfrm>
        </p:spPr>
        <p:txBody>
          <a:bodyPr/>
          <a:lstStyle>
            <a:lvl1pPr>
              <a:defRPr/>
            </a:lvl1pPr>
          </a:lstStyle>
          <a:p>
            <a:pPr>
              <a:defRPr/>
            </a:pPr>
            <a:fld id="{604AE24B-71FE-4DE8-BF46-F5E5E8D9BEBB}" type="slidenum">
              <a:rPr lang="en-US"/>
              <a:pPr>
                <a:defRPr/>
              </a:pPr>
              <a:t>‹#›</a:t>
            </a:fld>
            <a:endParaRPr lang="en-US" dirty="0"/>
          </a:p>
        </p:txBody>
      </p:sp>
    </p:spTree>
    <p:extLst>
      <p:ext uri="{BB962C8B-B14F-4D97-AF65-F5344CB8AC3E}">
        <p14:creationId xmlns:p14="http://schemas.microsoft.com/office/powerpoint/2010/main" val="11271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0564" y="1918"/>
            <a:ext cx="7383439" cy="834370"/>
          </a:xfrm>
          <a:prstGeom prst="rect">
            <a:avLst/>
          </a:prstGeom>
        </p:spPr>
        <p:txBody>
          <a:bodyPr tIns="91440" bIns="91440"/>
          <a:lstStyle>
            <a:lvl1pPr>
              <a:defRPr sz="3200">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rgbClr val="000000"/>
                </a:solidFill>
              </a:defRPr>
            </a:lvl1pPr>
          </a:lstStyle>
          <a:p>
            <a:pPr>
              <a:defRPr/>
            </a:pPr>
            <a:fld id="{D1D93E9D-7928-534F-B566-B9E331DA281D}" type="datetime1">
              <a:rPr lang="en-US" smtClean="0"/>
              <a:t>3/1/16</a:t>
            </a:fld>
            <a:endParaRPr lang="en-US" dirty="0"/>
          </a:p>
        </p:txBody>
      </p:sp>
      <p:sp>
        <p:nvSpPr>
          <p:cNvPr id="5" name="Slide Number Placeholder 5"/>
          <p:cNvSpPr>
            <a:spLocks noGrp="1"/>
          </p:cNvSpPr>
          <p:nvPr>
            <p:ph type="sldNum" sz="quarter" idx="11"/>
          </p:nvPr>
        </p:nvSpPr>
        <p:spPr/>
        <p:txBody>
          <a:bodyPr/>
          <a:lstStyle>
            <a:lvl1pPr>
              <a:defRPr>
                <a:solidFill>
                  <a:srgbClr val="000000"/>
                </a:solidFill>
              </a:defRPr>
            </a:lvl1pPr>
          </a:lstStyle>
          <a:p>
            <a:pPr>
              <a:defRPr/>
            </a:pPr>
            <a:fld id="{2893009C-4007-4978-B4DA-2B8962D0C3B0}" type="slidenum">
              <a:rPr lang="en-US"/>
              <a:pPr>
                <a:defRPr/>
              </a:pPr>
              <a:t>‹#›</a:t>
            </a:fld>
            <a:endParaRPr lang="en-US" dirty="0"/>
          </a:p>
        </p:txBody>
      </p:sp>
    </p:spTree>
    <p:extLst>
      <p:ext uri="{BB962C8B-B14F-4D97-AF65-F5344CB8AC3E}">
        <p14:creationId xmlns:p14="http://schemas.microsoft.com/office/powerpoint/2010/main" val="116936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0A1AEA-D69E-3B48-84AA-0E063A5E11F6}" type="datetime1">
              <a:rPr lang="en-US" smtClean="0"/>
              <a:t>3/1/16</a:t>
            </a:fld>
            <a:endParaRPr lang="en-US" dirty="0"/>
          </a:p>
        </p:txBody>
      </p:sp>
      <p:sp>
        <p:nvSpPr>
          <p:cNvPr id="5"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80F0F14-049C-4C80-80A5-71D0D9652B69}" type="slidenum">
              <a:rPr lang="en-US"/>
              <a:pPr>
                <a:defRPr/>
              </a:pPr>
              <a:t>‹#›</a:t>
            </a:fld>
            <a:endParaRPr lang="en-US" dirty="0"/>
          </a:p>
        </p:txBody>
      </p:sp>
    </p:spTree>
    <p:extLst>
      <p:ext uri="{BB962C8B-B14F-4D97-AF65-F5344CB8AC3E}">
        <p14:creationId xmlns:p14="http://schemas.microsoft.com/office/powerpoint/2010/main" val="94548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0538" y="90934"/>
            <a:ext cx="7383462" cy="61326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24CE79-0CE1-3D45-B2DB-78368CDA2E7B}" type="datetime1">
              <a:rPr lang="en-US" smtClean="0"/>
              <a:t>3/1/16</a:t>
            </a:fld>
            <a:endParaRPr lang="en-US" dirty="0"/>
          </a:p>
        </p:txBody>
      </p:sp>
      <p:sp>
        <p:nvSpPr>
          <p:cNvPr id="6"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9F2961-E2AA-4E37-B8F7-7E4D1393A142}" type="slidenum">
              <a:rPr lang="en-US"/>
              <a:pPr>
                <a:defRPr/>
              </a:pPr>
              <a:t>‹#›</a:t>
            </a:fld>
            <a:endParaRPr lang="en-US" dirty="0"/>
          </a:p>
        </p:txBody>
      </p:sp>
    </p:spTree>
    <p:extLst>
      <p:ext uri="{BB962C8B-B14F-4D97-AF65-F5344CB8AC3E}">
        <p14:creationId xmlns:p14="http://schemas.microsoft.com/office/powerpoint/2010/main" val="65927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0538" y="90934"/>
            <a:ext cx="7383462" cy="61326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2F429F-0F46-7D4F-890F-0A74E72864B1}" type="datetime1">
              <a:rPr lang="en-US" smtClean="0"/>
              <a:t>3/1/16</a:t>
            </a:fld>
            <a:endParaRPr lang="en-US" dirty="0"/>
          </a:p>
        </p:txBody>
      </p:sp>
      <p:sp>
        <p:nvSpPr>
          <p:cNvPr id="8"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6E49A3B-4EA1-4369-9EFF-1E219E4A752F}" type="slidenum">
              <a:rPr lang="en-US"/>
              <a:pPr>
                <a:defRPr/>
              </a:pPr>
              <a:t>‹#›</a:t>
            </a:fld>
            <a:endParaRPr lang="en-US" dirty="0"/>
          </a:p>
        </p:txBody>
      </p:sp>
    </p:spTree>
    <p:extLst>
      <p:ext uri="{BB962C8B-B14F-4D97-AF65-F5344CB8AC3E}">
        <p14:creationId xmlns:p14="http://schemas.microsoft.com/office/powerpoint/2010/main" val="89263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60538" y="90934"/>
            <a:ext cx="7383462" cy="613265"/>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D1214D-165C-0948-B528-0A7949CD5A47}" type="datetime1">
              <a:rPr lang="en-US" smtClean="0"/>
              <a:t>3/1/16</a:t>
            </a:fld>
            <a:endParaRPr lang="en-US" dirty="0"/>
          </a:p>
        </p:txBody>
      </p:sp>
      <p:sp>
        <p:nvSpPr>
          <p:cNvPr id="4"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74B89F8-D138-4EFF-B54D-BB9607EC6E5D}" type="slidenum">
              <a:rPr lang="en-US"/>
              <a:pPr>
                <a:defRPr/>
              </a:pPr>
              <a:t>‹#›</a:t>
            </a:fld>
            <a:endParaRPr lang="en-US" dirty="0"/>
          </a:p>
        </p:txBody>
      </p:sp>
    </p:spTree>
    <p:extLst>
      <p:ext uri="{BB962C8B-B14F-4D97-AF65-F5344CB8AC3E}">
        <p14:creationId xmlns:p14="http://schemas.microsoft.com/office/powerpoint/2010/main" val="392475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7A9F5A-4EA2-C848-AA0F-8641A0ED1019}" type="datetime1">
              <a:rPr lang="en-US" smtClean="0"/>
              <a:t>3/1/16</a:t>
            </a:fld>
            <a:endParaRPr lang="en-US" dirty="0"/>
          </a:p>
        </p:txBody>
      </p:sp>
      <p:sp>
        <p:nvSpPr>
          <p:cNvPr id="3"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9308103-41DB-49E9-A852-47447D3DC79D}" type="slidenum">
              <a:rPr lang="en-US"/>
              <a:pPr>
                <a:defRPr/>
              </a:pPr>
              <a:t>‹#›</a:t>
            </a:fld>
            <a:endParaRPr lang="en-US" dirty="0"/>
          </a:p>
        </p:txBody>
      </p:sp>
    </p:spTree>
    <p:extLst>
      <p:ext uri="{BB962C8B-B14F-4D97-AF65-F5344CB8AC3E}">
        <p14:creationId xmlns:p14="http://schemas.microsoft.com/office/powerpoint/2010/main" val="11516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3"/>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308018-70D7-FD49-B34E-3998B4B452C6}" type="datetime1">
              <a:rPr lang="en-US" smtClean="0"/>
              <a:t>3/1/16</a:t>
            </a:fld>
            <a:endParaRPr lang="en-US" dirty="0"/>
          </a:p>
        </p:txBody>
      </p:sp>
      <p:sp>
        <p:nvSpPr>
          <p:cNvPr id="6"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11EC23B-DDAA-4F11-B6B6-4E248EA81A42}" type="slidenum">
              <a:rPr lang="en-US"/>
              <a:pPr>
                <a:defRPr/>
              </a:pPr>
              <a:t>‹#›</a:t>
            </a:fld>
            <a:endParaRPr lang="en-US" dirty="0"/>
          </a:p>
        </p:txBody>
      </p:sp>
    </p:spTree>
    <p:extLst>
      <p:ext uri="{BB962C8B-B14F-4D97-AF65-F5344CB8AC3E}">
        <p14:creationId xmlns:p14="http://schemas.microsoft.com/office/powerpoint/2010/main" val="61453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1"/>
            <a:ext cx="54864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6E053F-B0B5-6148-B7E1-C6731BD91492}" type="datetime1">
              <a:rPr lang="en-US" smtClean="0"/>
              <a:t>3/1/16</a:t>
            </a:fld>
            <a:endParaRPr lang="en-US" dirty="0"/>
          </a:p>
        </p:txBody>
      </p:sp>
      <p:sp>
        <p:nvSpPr>
          <p:cNvPr id="6" name="Footer Placeholder 4"/>
          <p:cNvSpPr>
            <a:spLocks noGrp="1"/>
          </p:cNvSpPr>
          <p:nvPr>
            <p:ph type="ftr" sz="quarter" idx="11"/>
          </p:nvPr>
        </p:nvSpPr>
        <p:spPr>
          <a:xfrm>
            <a:off x="3124200" y="6564055"/>
            <a:ext cx="2895600" cy="365845"/>
          </a:xfrm>
          <a:prstGeom prst="rect">
            <a:avLst/>
          </a:prstGeom>
        </p:spPr>
        <p:txBody>
          <a:bodyPr/>
          <a:lstStyle>
            <a:lvl1pPr>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E8F6AA-DF7F-4527-94B5-C23FBB83D128}" type="slidenum">
              <a:rPr lang="en-US"/>
              <a:pPr>
                <a:defRPr/>
              </a:pPr>
              <a:t>‹#›</a:t>
            </a:fld>
            <a:endParaRPr lang="en-US" dirty="0"/>
          </a:p>
        </p:txBody>
      </p:sp>
    </p:spTree>
    <p:extLst>
      <p:ext uri="{BB962C8B-B14F-4D97-AF65-F5344CB8AC3E}">
        <p14:creationId xmlns:p14="http://schemas.microsoft.com/office/powerpoint/2010/main" val="1450326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Text Placeholder 2"/>
          <p:cNvSpPr>
            <a:spLocks noGrp="1"/>
          </p:cNvSpPr>
          <p:nvPr>
            <p:ph type="body" idx="1"/>
          </p:nvPr>
        </p:nvSpPr>
        <p:spPr bwMode="auto">
          <a:xfrm>
            <a:off x="457200" y="1070043"/>
            <a:ext cx="8229600" cy="516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564055"/>
            <a:ext cx="2133600" cy="36584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defRPr>
            </a:lvl1pPr>
          </a:lstStyle>
          <a:p>
            <a:pPr>
              <a:defRPr/>
            </a:pPr>
            <a:fld id="{9818CA6A-9B73-4B4D-8215-E235F541AC7A}" type="datetime1">
              <a:rPr lang="en-US" smtClean="0"/>
              <a:t>3/1/16</a:t>
            </a:fld>
            <a:endParaRPr lang="en-US" dirty="0"/>
          </a:p>
        </p:txBody>
      </p:sp>
      <p:sp>
        <p:nvSpPr>
          <p:cNvPr id="6" name="Slide Number Placeholder 5"/>
          <p:cNvSpPr>
            <a:spLocks noGrp="1"/>
          </p:cNvSpPr>
          <p:nvPr>
            <p:ph type="sldNum" sz="quarter" idx="4"/>
          </p:nvPr>
        </p:nvSpPr>
        <p:spPr>
          <a:xfrm>
            <a:off x="7010400" y="6564055"/>
            <a:ext cx="2133600" cy="36584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defRPr>
            </a:lvl1pPr>
          </a:lstStyle>
          <a:p>
            <a:pPr>
              <a:defRPr/>
            </a:pPr>
            <a:fld id="{23D4BE35-88D4-417D-918B-7E063D1486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hf hdr="0" ftr="0" dt="0"/>
  <p:txStyles>
    <p:titleStyle>
      <a:lvl1pPr algn="ctr" rtl="0" eaLnBrk="0" fontAlgn="base" hangingPunct="0">
        <a:spcBef>
          <a:spcPct val="0"/>
        </a:spcBef>
        <a:spcAft>
          <a:spcPct val="0"/>
        </a:spcAft>
        <a:defRPr sz="32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200" b="1">
          <a:solidFill>
            <a:schemeClr val="bg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200" b="1">
          <a:solidFill>
            <a:schemeClr val="bg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200" b="1">
          <a:solidFill>
            <a:schemeClr val="bg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200" b="1">
          <a:solidFill>
            <a:schemeClr val="bg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9144000" cy="6841950"/>
          </a:xfrm>
          <a:prstGeom prst="rect">
            <a:avLst/>
          </a:prstGeom>
        </p:spPr>
      </p:pic>
      <p:sp>
        <p:nvSpPr>
          <p:cNvPr id="2" name="Title 1"/>
          <p:cNvSpPr>
            <a:spLocks noGrp="1"/>
          </p:cNvSpPr>
          <p:nvPr>
            <p:ph type="title"/>
          </p:nvPr>
        </p:nvSpPr>
        <p:spPr>
          <a:xfrm>
            <a:off x="450881" y="1882367"/>
            <a:ext cx="8229600" cy="4140199"/>
          </a:xfrm>
        </p:spPr>
        <p:txBody>
          <a:bodyPr>
            <a:noAutofit/>
          </a:bodyPr>
          <a:lstStyle/>
          <a:p>
            <a:r>
              <a:rPr lang="en-US" sz="6000" b="1" dirty="0" smtClean="0">
                <a:effectLst>
                  <a:outerShdw blurRad="50800" dist="38100" dir="2700000" algn="tl" rotWithShape="0">
                    <a:prstClr val="black">
                      <a:alpha val="40000"/>
                    </a:prstClr>
                  </a:outerShdw>
                </a:effectLst>
                <a:cs typeface="Georgia"/>
              </a:rPr>
              <a:t>Rethinking Armageddon</a:t>
            </a:r>
            <a:br>
              <a:rPr lang="en-US" sz="6000" b="1" dirty="0" smtClean="0">
                <a:effectLst>
                  <a:outerShdw blurRad="50800" dist="38100" dir="2700000" algn="tl" rotWithShape="0">
                    <a:prstClr val="black">
                      <a:alpha val="40000"/>
                    </a:prstClr>
                  </a:outerShdw>
                </a:effectLst>
                <a:cs typeface="Georgia"/>
              </a:rPr>
            </a:br>
            <a:r>
              <a:rPr lang="en-US" sz="4000" dirty="0" smtClean="0">
                <a:effectLst>
                  <a:outerShdw blurRad="50800" dist="38100" dir="2700000" algn="tl" rotWithShape="0">
                    <a:prstClr val="black">
                      <a:alpha val="40000"/>
                    </a:prstClr>
                  </a:outerShdw>
                </a:effectLst>
                <a:cs typeface="Georgia"/>
              </a:rPr>
              <a:t>Planning Scenarios for the</a:t>
            </a:r>
            <a:r>
              <a:rPr lang="en-US" sz="4000" b="1" dirty="0" smtClean="0">
                <a:effectLst>
                  <a:outerShdw blurRad="50800" dist="38100" dir="2700000" algn="tl" rotWithShape="0">
                    <a:prstClr val="black">
                      <a:alpha val="40000"/>
                    </a:prstClr>
                  </a:outerShdw>
                </a:effectLst>
                <a:cs typeface="Georgia"/>
              </a:rPr>
              <a:t/>
            </a:r>
            <a:br>
              <a:rPr lang="en-US" sz="4000" b="1" dirty="0" smtClean="0">
                <a:effectLst>
                  <a:outerShdw blurRad="50800" dist="38100" dir="2700000" algn="tl" rotWithShape="0">
                    <a:prstClr val="black">
                      <a:alpha val="40000"/>
                    </a:prstClr>
                  </a:outerShdw>
                </a:effectLst>
                <a:cs typeface="Georgia"/>
              </a:rPr>
            </a:br>
            <a:r>
              <a:rPr lang="en-US" sz="4000" dirty="0" smtClean="0">
                <a:effectLst>
                  <a:outerShdw blurRad="50800" dist="38100" dir="2700000" algn="tl" rotWithShape="0">
                    <a:prstClr val="black">
                      <a:alpha val="40000"/>
                    </a:prstClr>
                  </a:outerShdw>
                </a:effectLst>
                <a:cs typeface="Georgia"/>
              </a:rPr>
              <a:t>Second Nuclear Age</a:t>
            </a:r>
            <a:r>
              <a:rPr lang="en-US" sz="4000" b="1" dirty="0" smtClean="0">
                <a:effectLst>
                  <a:outerShdw blurRad="50800" dist="38100" dir="2700000" algn="tl" rotWithShape="0">
                    <a:prstClr val="black">
                      <a:alpha val="40000"/>
                    </a:prstClr>
                  </a:outerShdw>
                </a:effectLst>
                <a:cs typeface="Georgia"/>
              </a:rPr>
              <a:t/>
            </a:r>
            <a:br>
              <a:rPr lang="en-US" sz="4000" b="1" dirty="0" smtClean="0">
                <a:effectLst>
                  <a:outerShdw blurRad="50800" dist="38100" dir="2700000" algn="tl" rotWithShape="0">
                    <a:prstClr val="black">
                      <a:alpha val="40000"/>
                    </a:prstClr>
                  </a:outerShdw>
                </a:effectLst>
                <a:cs typeface="Georgia"/>
              </a:rPr>
            </a:br>
            <a:r>
              <a:rPr lang="en-US" sz="4000" b="1" dirty="0" smtClean="0">
                <a:effectLst>
                  <a:outerShdw blurRad="50800" dist="38100" dir="2700000" algn="tl" rotWithShape="0">
                    <a:prstClr val="black">
                      <a:alpha val="40000"/>
                    </a:prstClr>
                  </a:outerShdw>
                </a:effectLst>
                <a:cs typeface="Georgia"/>
              </a:rPr>
              <a:t/>
            </a:r>
            <a:br>
              <a:rPr lang="en-US" sz="4000" b="1" dirty="0" smtClean="0">
                <a:effectLst>
                  <a:outerShdw blurRad="50800" dist="38100" dir="2700000" algn="tl" rotWithShape="0">
                    <a:prstClr val="black">
                      <a:alpha val="40000"/>
                    </a:prstClr>
                  </a:outerShdw>
                </a:effectLst>
                <a:cs typeface="Georgia"/>
              </a:rPr>
            </a:br>
            <a:r>
              <a:rPr lang="en-US" sz="4000" b="1" dirty="0" smtClean="0">
                <a:solidFill>
                  <a:schemeClr val="bg1"/>
                </a:solidFill>
                <a:effectLst>
                  <a:outerShdw blurRad="50800" dist="38100" dir="2700000" algn="tl" rotWithShape="0">
                    <a:prstClr val="black">
                      <a:alpha val="40000"/>
                    </a:prstClr>
                  </a:outerShdw>
                </a:effectLst>
                <a:cs typeface="Georgia"/>
              </a:rPr>
              <a:t/>
            </a:r>
            <a:br>
              <a:rPr lang="en-US" sz="4000" b="1" dirty="0" smtClean="0">
                <a:solidFill>
                  <a:schemeClr val="bg1"/>
                </a:solidFill>
                <a:effectLst>
                  <a:outerShdw blurRad="50800" dist="38100" dir="2700000" algn="tl" rotWithShape="0">
                    <a:prstClr val="black">
                      <a:alpha val="40000"/>
                    </a:prstClr>
                  </a:outerShdw>
                </a:effectLst>
                <a:cs typeface="Georgia"/>
              </a:rPr>
            </a:br>
            <a:r>
              <a:rPr lang="en-US" sz="4000" dirty="0" smtClean="0">
                <a:effectLst>
                  <a:outerShdw blurRad="50800" dist="38100" dir="2700000" algn="tl" rotWithShape="0">
                    <a:prstClr val="black">
                      <a:alpha val="40000"/>
                    </a:prstClr>
                  </a:outerShdw>
                </a:effectLst>
                <a:cs typeface="Georgia"/>
              </a:rPr>
              <a:t>Andrew Krepinevich</a:t>
            </a:r>
            <a:br>
              <a:rPr lang="en-US" sz="4000" dirty="0" smtClean="0">
                <a:effectLst>
                  <a:outerShdw blurRad="50800" dist="38100" dir="2700000" algn="tl" rotWithShape="0">
                    <a:prstClr val="black">
                      <a:alpha val="40000"/>
                    </a:prstClr>
                  </a:outerShdw>
                </a:effectLst>
                <a:cs typeface="Georgia"/>
              </a:rPr>
            </a:br>
            <a:r>
              <a:rPr lang="en-US" sz="4000" dirty="0" smtClean="0">
                <a:effectLst>
                  <a:outerShdw blurRad="50800" dist="38100" dir="2700000" algn="tl" rotWithShape="0">
                    <a:prstClr val="black">
                      <a:alpha val="40000"/>
                    </a:prstClr>
                  </a:outerShdw>
                </a:effectLst>
                <a:cs typeface="Georgia"/>
              </a:rPr>
              <a:t>Jacob Cohn</a:t>
            </a:r>
            <a:r>
              <a:rPr lang="en-US" sz="4000" b="1" dirty="0" smtClean="0">
                <a:solidFill>
                  <a:schemeClr val="bg1"/>
                </a:solidFill>
                <a:effectLst>
                  <a:outerShdw blurRad="50800" dist="38100" dir="2700000" algn="tl" rotWithShape="0">
                    <a:prstClr val="black">
                      <a:alpha val="40000"/>
                    </a:prstClr>
                  </a:outerShdw>
                </a:effectLst>
                <a:cs typeface="Georgia"/>
              </a:rPr>
              <a:t>  </a:t>
            </a:r>
            <a:br>
              <a:rPr lang="en-US" sz="4000" b="1" dirty="0" smtClean="0">
                <a:solidFill>
                  <a:schemeClr val="bg1"/>
                </a:solidFill>
                <a:effectLst>
                  <a:outerShdw blurRad="50800" dist="38100" dir="2700000" algn="tl" rotWithShape="0">
                    <a:prstClr val="black">
                      <a:alpha val="40000"/>
                    </a:prstClr>
                  </a:outerShdw>
                </a:effectLst>
                <a:cs typeface="Georgia"/>
              </a:rPr>
            </a:br>
            <a:r>
              <a:rPr lang="en-US" sz="3600" b="1" dirty="0" smtClean="0">
                <a:solidFill>
                  <a:schemeClr val="bg1"/>
                </a:solidFill>
                <a:effectLst>
                  <a:outerShdw blurRad="50800" dist="38100" dir="2700000" algn="tl" rotWithShape="0">
                    <a:prstClr val="black">
                      <a:alpha val="40000"/>
                    </a:prstClr>
                  </a:outerShdw>
                </a:effectLst>
                <a:cs typeface="Georgia"/>
              </a:rPr>
              <a:t/>
            </a:r>
            <a:br>
              <a:rPr lang="en-US" sz="3600" b="1" dirty="0" smtClean="0">
                <a:solidFill>
                  <a:schemeClr val="bg1"/>
                </a:solidFill>
                <a:effectLst>
                  <a:outerShdw blurRad="50800" dist="38100" dir="2700000" algn="tl" rotWithShape="0">
                    <a:prstClr val="black">
                      <a:alpha val="40000"/>
                    </a:prstClr>
                  </a:outerShdw>
                </a:effectLst>
                <a:cs typeface="Georgia"/>
              </a:rPr>
            </a:br>
            <a:endParaRPr lang="en-US" sz="3600" b="1" dirty="0">
              <a:solidFill>
                <a:schemeClr val="bg1"/>
              </a:solidFill>
              <a:effectLst>
                <a:outerShdw blurRad="50800" dist="38100" dir="2700000" algn="tl" rotWithShape="0">
                  <a:prstClr val="black">
                    <a:alpha val="40000"/>
                  </a:prstClr>
                </a:outerShdw>
              </a:effectLst>
              <a:cs typeface="Georgia"/>
            </a:endParaRPr>
          </a:p>
        </p:txBody>
      </p:sp>
      <p:sp>
        <p:nvSpPr>
          <p:cNvPr id="4" name="Slide Number Placeholder 3"/>
          <p:cNvSpPr>
            <a:spLocks noGrp="1"/>
          </p:cNvSpPr>
          <p:nvPr>
            <p:ph type="sldNum" sz="quarter" idx="11"/>
          </p:nvPr>
        </p:nvSpPr>
        <p:spPr/>
        <p:txBody>
          <a:bodyPr/>
          <a:lstStyle/>
          <a:p>
            <a:pPr>
              <a:defRPr/>
            </a:pPr>
            <a:fld id="{2893009C-4007-4978-B4DA-2B8962D0C3B0}" type="slidenum">
              <a:rPr lang="en-US" smtClean="0"/>
              <a:pPr>
                <a:defRPr/>
              </a:pPr>
              <a:t>1</a:t>
            </a:fld>
            <a:endParaRPr lang="en-US" dirty="0"/>
          </a:p>
        </p:txBody>
      </p:sp>
    </p:spTree>
    <p:extLst>
      <p:ext uri="{BB962C8B-B14F-4D97-AF65-F5344CB8AC3E}">
        <p14:creationId xmlns:p14="http://schemas.microsoft.com/office/powerpoint/2010/main" val="14719917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Five Scenarios</a:t>
            </a:r>
            <a:r>
              <a:rPr lang="en-US" sz="7200" b="1" dirty="0" smtClean="0">
                <a:solidFill>
                  <a:schemeClr val="bg1"/>
                </a:solidFill>
                <a:effectLst>
                  <a:outerShdw blurRad="50800" dist="38100" dir="2700000" algn="tl" rotWithShape="0">
                    <a:prstClr val="black">
                      <a:alpha val="40000"/>
                    </a:prstClr>
                  </a:outerShdw>
                </a:effectLst>
                <a:cs typeface="Georgia"/>
              </a:rPr>
              <a:t/>
            </a:r>
            <a:br>
              <a:rPr lang="en-US" sz="7200" b="1" dirty="0" smtClean="0">
                <a:solidFill>
                  <a:schemeClr val="bg1"/>
                </a:solidFill>
                <a:effectLst>
                  <a:outerShdw blurRad="50800" dist="38100" dir="2700000" algn="tl" rotWithShape="0">
                    <a:prstClr val="black">
                      <a:alpha val="40000"/>
                    </a:prstClr>
                  </a:outerShdw>
                </a:effectLst>
                <a:cs typeface="Georgia"/>
              </a:rPr>
            </a:br>
            <a:endParaRPr lang="en-US" sz="4400" b="1" dirty="0">
              <a:solidFill>
                <a:schemeClr val="bg1"/>
              </a:solidFill>
              <a:effectLst>
                <a:outerShdw blurRad="50800" dist="38100" dir="2700000" algn="tl" rotWithShape="0">
                  <a:prstClr val="black">
                    <a:alpha val="40000"/>
                  </a:prstClr>
                </a:outerShdw>
              </a:effectLst>
              <a:cs typeface="Georgia"/>
            </a:endParaRPr>
          </a:p>
        </p:txBody>
      </p:sp>
      <p:sp>
        <p:nvSpPr>
          <p:cNvPr id="4" name="Slide Number Placeholder 3"/>
          <p:cNvSpPr>
            <a:spLocks noGrp="1"/>
          </p:cNvSpPr>
          <p:nvPr>
            <p:ph type="sldNum" sz="quarter" idx="11"/>
          </p:nvPr>
        </p:nvSpPr>
        <p:spPr/>
        <p:txBody>
          <a:bodyPr/>
          <a:lstStyle/>
          <a:p>
            <a:pPr>
              <a:defRPr/>
            </a:pPr>
            <a:fld id="{2893009C-4007-4978-B4DA-2B8962D0C3B0}" type="slidenum">
              <a:rPr lang="en-US" smtClean="0"/>
              <a:pPr>
                <a:defRPr/>
              </a:pPr>
              <a:t>10</a:t>
            </a:fld>
            <a:endParaRPr lang="en-US" dirty="0"/>
          </a:p>
        </p:txBody>
      </p:sp>
    </p:spTree>
    <p:extLst>
      <p:ext uri="{BB962C8B-B14F-4D97-AF65-F5344CB8AC3E}">
        <p14:creationId xmlns:p14="http://schemas.microsoft.com/office/powerpoint/2010/main" val="251590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Scenarios</a:t>
            </a:r>
            <a:endParaRPr lang="en-US" dirty="0"/>
          </a:p>
        </p:txBody>
      </p:sp>
      <p:sp>
        <p:nvSpPr>
          <p:cNvPr id="14" name="Content Placeholder 13"/>
          <p:cNvSpPr>
            <a:spLocks noGrp="1"/>
          </p:cNvSpPr>
          <p:nvPr>
            <p:ph idx="1"/>
          </p:nvPr>
        </p:nvSpPr>
        <p:spPr>
          <a:xfrm>
            <a:off x="210633" y="1284874"/>
            <a:ext cx="8741317" cy="5621305"/>
          </a:xfrm>
        </p:spPr>
        <p:txBody>
          <a:bodyPr/>
          <a:lstStyle/>
          <a:p>
            <a:r>
              <a:rPr lang="en-US" sz="2600" dirty="0" smtClean="0">
                <a:solidFill>
                  <a:srgbClr val="008000"/>
                </a:solidFill>
              </a:rPr>
              <a:t>Iran, Israel and the Crisis Neither Sought</a:t>
            </a:r>
          </a:p>
          <a:p>
            <a:endParaRPr lang="en-US" sz="2600" dirty="0" smtClean="0">
              <a:solidFill>
                <a:srgbClr val="008000"/>
              </a:solidFill>
            </a:endParaRPr>
          </a:p>
          <a:p>
            <a:r>
              <a:rPr lang="en-US" sz="2600" dirty="0" smtClean="0"/>
              <a:t>An “N-Player” Middle East Confrontation</a:t>
            </a:r>
          </a:p>
          <a:p>
            <a:endParaRPr lang="en-US" sz="2600" dirty="0">
              <a:solidFill>
                <a:srgbClr val="FF6600"/>
              </a:solidFill>
            </a:endParaRPr>
          </a:p>
          <a:p>
            <a:r>
              <a:rPr lang="en-US" sz="2600" dirty="0" smtClean="0">
                <a:solidFill>
                  <a:schemeClr val="accent1">
                    <a:lumMod val="75000"/>
                  </a:schemeClr>
                </a:solidFill>
              </a:rPr>
              <a:t>Russia’s “Escalate to De-escalate” threat</a:t>
            </a:r>
          </a:p>
          <a:p>
            <a:endParaRPr lang="en-US" sz="2600" dirty="0"/>
          </a:p>
          <a:p>
            <a:r>
              <a:rPr lang="en-US" sz="2600" dirty="0">
                <a:solidFill>
                  <a:srgbClr val="FF0000"/>
                </a:solidFill>
              </a:rPr>
              <a:t>North </a:t>
            </a:r>
            <a:r>
              <a:rPr lang="en-US" sz="2600" dirty="0" smtClean="0">
                <a:solidFill>
                  <a:srgbClr val="FF0000"/>
                </a:solidFill>
              </a:rPr>
              <a:t>Korea’s “Rational” Option</a:t>
            </a:r>
          </a:p>
          <a:p>
            <a:pPr marL="0" indent="0">
              <a:buNone/>
            </a:pPr>
            <a:endParaRPr lang="en-US" sz="2600" dirty="0"/>
          </a:p>
          <a:p>
            <a:r>
              <a:rPr lang="en-US" sz="2600" dirty="0">
                <a:solidFill>
                  <a:srgbClr val="FF6600"/>
                </a:solidFill>
              </a:rPr>
              <a:t>China and the Long-Term Great Power Competition</a:t>
            </a:r>
          </a:p>
          <a:p>
            <a:pPr marL="0" indent="0">
              <a:buNone/>
            </a:pPr>
            <a:endParaRPr lang="en-US" sz="2600"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11</a:t>
            </a:fld>
            <a:endParaRPr lang="en-US" dirty="0"/>
          </a:p>
        </p:txBody>
      </p:sp>
    </p:spTree>
    <p:extLst>
      <p:ext uri="{BB962C8B-B14F-4D97-AF65-F5344CB8AC3E}">
        <p14:creationId xmlns:p14="http://schemas.microsoft.com/office/powerpoint/2010/main" val="28636135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Middle East</a:t>
            </a:r>
            <a:endParaRPr lang="en-US" sz="5400" b="1" dirty="0">
              <a:solidFill>
                <a:schemeClr val="bg1"/>
              </a:solidFill>
              <a:effectLst>
                <a:outerShdw blurRad="50800" dist="38100" dir="2700000" algn="tl" rotWithShape="0">
                  <a:prstClr val="black">
                    <a:alpha val="40000"/>
                  </a:prstClr>
                </a:outerShdw>
              </a:effectLst>
              <a:cs typeface="Georgia"/>
            </a:endParaRPr>
          </a:p>
        </p:txBody>
      </p:sp>
    </p:spTree>
    <p:extLst>
      <p:ext uri="{BB962C8B-B14F-4D97-AF65-F5344CB8AC3E}">
        <p14:creationId xmlns:p14="http://schemas.microsoft.com/office/powerpoint/2010/main" val="36585663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a:t>Iran and Israel to the Brink </a:t>
            </a:r>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13</a:t>
            </a:fld>
            <a:endParaRPr lang="en-US" dirty="0"/>
          </a:p>
        </p:txBody>
      </p:sp>
      <p:pic>
        <p:nvPicPr>
          <p:cNvPr id="2" name="Picture 1"/>
          <p:cNvPicPr>
            <a:picLocks noChangeAspect="1"/>
          </p:cNvPicPr>
          <p:nvPr/>
        </p:nvPicPr>
        <p:blipFill>
          <a:blip r:embed="rId4"/>
          <a:stretch>
            <a:fillRect/>
          </a:stretch>
        </p:blipFill>
        <p:spPr>
          <a:xfrm>
            <a:off x="3504723" y="2823942"/>
            <a:ext cx="5582593" cy="3591468"/>
          </a:xfrm>
          <a:prstGeom prst="rect">
            <a:avLst/>
          </a:prstGeom>
        </p:spPr>
      </p:pic>
      <p:sp>
        <p:nvSpPr>
          <p:cNvPr id="14" name="Content Placeholder 13"/>
          <p:cNvSpPr>
            <a:spLocks noGrp="1"/>
          </p:cNvSpPr>
          <p:nvPr>
            <p:ph idx="1"/>
          </p:nvPr>
        </p:nvSpPr>
        <p:spPr>
          <a:xfrm>
            <a:off x="0" y="671183"/>
            <a:ext cx="8826500" cy="2175327"/>
          </a:xfrm>
        </p:spPr>
        <p:txBody>
          <a:bodyPr>
            <a:normAutofit fontScale="85000" lnSpcReduction="20000"/>
          </a:bodyPr>
          <a:lstStyle/>
          <a:p>
            <a:pPr marL="0" indent="0">
              <a:buNone/>
            </a:pPr>
            <a:r>
              <a:rPr lang="en-US" sz="3400" b="1" dirty="0" smtClean="0"/>
              <a:t>Scenario (2016 – 2020)</a:t>
            </a:r>
            <a:endParaRPr lang="en-US" sz="3400" dirty="0" smtClean="0"/>
          </a:p>
          <a:p>
            <a:r>
              <a:rPr lang="en-US" sz="2600" b="1" dirty="0" smtClean="0">
                <a:solidFill>
                  <a:srgbClr val="FF0000"/>
                </a:solidFill>
              </a:rPr>
              <a:t>Economic:</a:t>
            </a:r>
            <a:r>
              <a:rPr lang="en-US" sz="2600" dirty="0" smtClean="0"/>
              <a:t> Joint Agreement unfreezes Iranian assets and ends many economic sanctions</a:t>
            </a:r>
          </a:p>
          <a:p>
            <a:r>
              <a:rPr lang="en-US" sz="2600" b="1" dirty="0" smtClean="0">
                <a:solidFill>
                  <a:srgbClr val="FF0000"/>
                </a:solidFill>
              </a:rPr>
              <a:t>Proxies:</a:t>
            </a:r>
            <a:r>
              <a:rPr lang="en-US" sz="2600" dirty="0" smtClean="0"/>
              <a:t> Tehran’s “slow squeeze” of Saudi Arabia, the GCC, and Israel</a:t>
            </a:r>
          </a:p>
          <a:p>
            <a:r>
              <a:rPr lang="en-US" sz="2600" b="1" dirty="0" smtClean="0">
                <a:solidFill>
                  <a:srgbClr val="FF0000"/>
                </a:solidFill>
              </a:rPr>
              <a:t>Crisis: </a:t>
            </a:r>
            <a:r>
              <a:rPr lang="en-US" sz="2600" dirty="0" smtClean="0"/>
              <a:t>Third Lebanon War expands to direct conflict between Israel and Iran; both sides concerned about preemptive nuclear attack</a:t>
            </a:r>
          </a:p>
          <a:p>
            <a:endParaRPr lang="en-US" dirty="0"/>
          </a:p>
        </p:txBody>
      </p:sp>
      <p:sp>
        <p:nvSpPr>
          <p:cNvPr id="8" name="TextBox 7"/>
          <p:cNvSpPr txBox="1"/>
          <p:nvPr/>
        </p:nvSpPr>
        <p:spPr>
          <a:xfrm>
            <a:off x="45085" y="3580930"/>
            <a:ext cx="3357880" cy="2939266"/>
          </a:xfrm>
          <a:prstGeom prst="rect">
            <a:avLst/>
          </a:prstGeom>
          <a:noFill/>
        </p:spPr>
        <p:txBody>
          <a:bodyPr wrap="square" rtlCol="0">
            <a:spAutoFit/>
          </a:bodyPr>
          <a:lstStyle/>
          <a:p>
            <a:pPr marL="0" indent="0">
              <a:buNone/>
            </a:pPr>
            <a:r>
              <a:rPr lang="en-US" sz="2400" i="1" dirty="0" smtClean="0"/>
              <a:t>Destabilizing Factors</a:t>
            </a:r>
          </a:p>
          <a:p>
            <a:pPr marL="171450" indent="-171450">
              <a:buFont typeface="Arial" panose="020B0604020202020204" pitchFamily="34" charset="0"/>
              <a:buChar char="•"/>
            </a:pPr>
            <a:r>
              <a:rPr lang="en-US" sz="2400" dirty="0" smtClean="0">
                <a:latin typeface="+mn-lt"/>
                <a:cs typeface="MS PGothic" charset="0"/>
              </a:rPr>
              <a:t>Geographic proximity and limits of Early Warning/C2</a:t>
            </a:r>
          </a:p>
          <a:p>
            <a:pPr marL="171450" indent="-171450">
              <a:buFont typeface="Arial" panose="020B0604020202020204" pitchFamily="34" charset="0"/>
              <a:buChar char="•"/>
            </a:pPr>
            <a:r>
              <a:rPr lang="en-US" sz="2400" dirty="0" smtClean="0">
                <a:latin typeface="+mn-lt"/>
                <a:cs typeface="MS PGothic" charset="0"/>
              </a:rPr>
              <a:t>Predelegation of authority</a:t>
            </a:r>
          </a:p>
          <a:p>
            <a:pPr marL="171450" indent="-171450">
              <a:buFont typeface="Arial" panose="020B0604020202020204" pitchFamily="34" charset="0"/>
              <a:buChar char="•"/>
            </a:pPr>
            <a:r>
              <a:rPr lang="en-US" sz="2400" dirty="0" smtClean="0">
                <a:latin typeface="+mn-lt"/>
                <a:cs typeface="MS PGothic" charset="0"/>
              </a:rPr>
              <a:t>Nuclear doctrine</a:t>
            </a:r>
          </a:p>
          <a:p>
            <a:endParaRPr lang="en-US" sz="1700" i="1" dirty="0" smtClean="0">
              <a:latin typeface="+mn-lt"/>
              <a:cs typeface="MS PGothic" charset="0"/>
            </a:endParaRPr>
          </a:p>
        </p:txBody>
      </p:sp>
    </p:spTree>
    <p:extLst>
      <p:ext uri="{BB962C8B-B14F-4D97-AF65-F5344CB8AC3E}">
        <p14:creationId xmlns:p14="http://schemas.microsoft.com/office/powerpoint/2010/main" val="40469939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The “N-Player” Problem</a:t>
            </a: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14</a:t>
            </a:fld>
            <a:endParaRPr lang="en-US" dirty="0"/>
          </a:p>
        </p:txBody>
      </p:sp>
      <p:pic>
        <p:nvPicPr>
          <p:cNvPr id="2" name="Picture 1"/>
          <p:cNvPicPr>
            <a:picLocks noChangeAspect="1"/>
          </p:cNvPicPr>
          <p:nvPr/>
        </p:nvPicPr>
        <p:blipFill>
          <a:blip r:embed="rId4"/>
          <a:stretch>
            <a:fillRect/>
          </a:stretch>
        </p:blipFill>
        <p:spPr>
          <a:xfrm>
            <a:off x="3902322" y="3391668"/>
            <a:ext cx="5241678" cy="3372146"/>
          </a:xfrm>
          <a:prstGeom prst="rect">
            <a:avLst/>
          </a:prstGeom>
        </p:spPr>
      </p:pic>
      <p:sp>
        <p:nvSpPr>
          <p:cNvPr id="14" name="Content Placeholder 13"/>
          <p:cNvSpPr>
            <a:spLocks noGrp="1"/>
          </p:cNvSpPr>
          <p:nvPr>
            <p:ph idx="1"/>
          </p:nvPr>
        </p:nvSpPr>
        <p:spPr>
          <a:xfrm>
            <a:off x="165100" y="635145"/>
            <a:ext cx="8978900" cy="2791373"/>
          </a:xfrm>
        </p:spPr>
        <p:txBody>
          <a:bodyPr>
            <a:normAutofit fontScale="92500" lnSpcReduction="10000"/>
          </a:bodyPr>
          <a:lstStyle/>
          <a:p>
            <a:pPr marL="0" indent="0">
              <a:buNone/>
            </a:pPr>
            <a:r>
              <a:rPr lang="en-US" sz="2600" b="1" dirty="0" smtClean="0"/>
              <a:t>Scenario (2016 – 2020)</a:t>
            </a:r>
            <a:endParaRPr lang="en-US" sz="2600" dirty="0" smtClean="0"/>
          </a:p>
          <a:p>
            <a:r>
              <a:rPr lang="en-US" sz="2600" dirty="0" smtClean="0"/>
              <a:t>Excursion from previous scenario focusing on the “N-Player” problem</a:t>
            </a:r>
          </a:p>
          <a:p>
            <a:r>
              <a:rPr lang="en-US" sz="2600" dirty="0" smtClean="0"/>
              <a:t>Saudi Arabia, Egypt, Turkey, and the UAE expect same nuclear freedom as granted to Iran</a:t>
            </a:r>
          </a:p>
          <a:p>
            <a:r>
              <a:rPr lang="en-US" sz="2600" dirty="0" smtClean="0"/>
              <a:t>Saudi </a:t>
            </a:r>
            <a:r>
              <a:rPr lang="en-US" sz="2600" dirty="0" smtClean="0"/>
              <a:t>Arabia jumpstarts nuclear program with Pakistan’s assistance</a:t>
            </a:r>
          </a:p>
          <a:p>
            <a:r>
              <a:rPr lang="en-US" sz="2600" dirty="0" smtClean="0"/>
              <a:t>September 2018, Pakistan deploys nuclear IRBMs to Saudi Arabia</a:t>
            </a:r>
          </a:p>
          <a:p>
            <a:endParaRPr lang="en-US" dirty="0"/>
          </a:p>
          <a:p>
            <a:pPr marL="0" indent="0">
              <a:buNone/>
            </a:pPr>
            <a:endParaRPr lang="en-US" dirty="0" smtClean="0"/>
          </a:p>
          <a:p>
            <a:pPr marL="0" indent="0">
              <a:buNone/>
            </a:pPr>
            <a:endParaRPr lang="en-US" dirty="0"/>
          </a:p>
        </p:txBody>
      </p:sp>
      <p:sp>
        <p:nvSpPr>
          <p:cNvPr id="8" name="TextBox 7"/>
          <p:cNvSpPr txBox="1"/>
          <p:nvPr/>
        </p:nvSpPr>
        <p:spPr>
          <a:xfrm>
            <a:off x="240823" y="3536720"/>
            <a:ext cx="3263900" cy="2693045"/>
          </a:xfrm>
          <a:prstGeom prst="rect">
            <a:avLst/>
          </a:prstGeom>
          <a:noFill/>
        </p:spPr>
        <p:txBody>
          <a:bodyPr wrap="square" rtlCol="0">
            <a:spAutoFit/>
          </a:bodyPr>
          <a:lstStyle/>
          <a:p>
            <a:r>
              <a:rPr lang="en-US" sz="2600" i="1" dirty="0"/>
              <a:t>Destabilizing Factors</a:t>
            </a:r>
            <a:endParaRPr lang="en-US" sz="2600" dirty="0" smtClean="0">
              <a:cs typeface="MS PGothic" charset="0"/>
            </a:endParaRPr>
          </a:p>
          <a:p>
            <a:pPr marL="342900" indent="-342900">
              <a:buFont typeface="Arial" panose="020B0604020202020204" pitchFamily="34" charset="0"/>
              <a:buChar char="•"/>
            </a:pPr>
            <a:r>
              <a:rPr lang="en-US" sz="2600" dirty="0" smtClean="0">
                <a:cs typeface="MS PGothic" charset="0"/>
              </a:rPr>
              <a:t>Attribution </a:t>
            </a:r>
            <a:r>
              <a:rPr lang="en-US" sz="2600" dirty="0" smtClean="0">
                <a:cs typeface="MS PGothic" charset="0"/>
              </a:rPr>
              <a:t>problem</a:t>
            </a:r>
          </a:p>
          <a:p>
            <a:pPr marL="342900" indent="-342900">
              <a:buFont typeface="Arial" panose="020B0604020202020204" pitchFamily="34" charset="0"/>
              <a:buChar char="•"/>
            </a:pPr>
            <a:endParaRPr lang="en-US" sz="2600" dirty="0" smtClean="0">
              <a:cs typeface="MS PGothic" charset="0"/>
            </a:endParaRPr>
          </a:p>
          <a:p>
            <a:pPr marL="342900" indent="-342900">
              <a:buFont typeface="Arial" panose="020B0604020202020204" pitchFamily="34" charset="0"/>
              <a:buChar char="•"/>
            </a:pPr>
            <a:r>
              <a:rPr lang="en-US" sz="2600" dirty="0" smtClean="0">
                <a:cs typeface="MS PGothic" charset="0"/>
              </a:rPr>
              <a:t>Will the U.S. protect its allies equally?</a:t>
            </a:r>
          </a:p>
          <a:p>
            <a:pPr marL="171450" indent="-171450">
              <a:buFont typeface="Arial" panose="020B0604020202020204" pitchFamily="34" charset="0"/>
              <a:buChar char="•"/>
            </a:pPr>
            <a:endParaRPr lang="en-US" dirty="0">
              <a:cs typeface="MS PGothic" charset="0"/>
            </a:endParaRPr>
          </a:p>
          <a:p>
            <a:endParaRPr lang="en-US" sz="1050" i="1" dirty="0">
              <a:cs typeface="MS PGothic" charset="0"/>
            </a:endParaRPr>
          </a:p>
          <a:p>
            <a:endParaRPr lang="en-US" sz="1050" dirty="0"/>
          </a:p>
        </p:txBody>
      </p:sp>
    </p:spTree>
    <p:extLst>
      <p:ext uri="{BB962C8B-B14F-4D97-AF65-F5344CB8AC3E}">
        <p14:creationId xmlns:p14="http://schemas.microsoft.com/office/powerpoint/2010/main" val="11085023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Eastern Europe</a:t>
            </a:r>
            <a:endParaRPr lang="en-US" sz="5400" b="1" dirty="0">
              <a:solidFill>
                <a:schemeClr val="bg1"/>
              </a:solidFill>
              <a:effectLst>
                <a:outerShdw blurRad="50800" dist="38100" dir="2700000" algn="tl" rotWithShape="0">
                  <a:prstClr val="black">
                    <a:alpha val="40000"/>
                  </a:prstClr>
                </a:outerShdw>
              </a:effectLst>
              <a:cs typeface="Georgia"/>
            </a:endParaRPr>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4680123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20894" y="3239067"/>
            <a:ext cx="4145370" cy="3445263"/>
          </a:xfrm>
          <a:prstGeom prst="rect">
            <a:avLst/>
          </a:prstGeom>
        </p:spPr>
      </p:pic>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Sub-Conventional Aggression in Latvia</a:t>
            </a: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16</a:t>
            </a:fld>
            <a:endParaRPr lang="en-US" dirty="0"/>
          </a:p>
        </p:txBody>
      </p:sp>
      <p:sp>
        <p:nvSpPr>
          <p:cNvPr id="9" name="Content Placeholder 13"/>
          <p:cNvSpPr>
            <a:spLocks noGrp="1"/>
          </p:cNvSpPr>
          <p:nvPr>
            <p:ph idx="1"/>
          </p:nvPr>
        </p:nvSpPr>
        <p:spPr>
          <a:xfrm>
            <a:off x="50140" y="3527528"/>
            <a:ext cx="4373206" cy="2477757"/>
          </a:xfrm>
        </p:spPr>
        <p:txBody>
          <a:bodyPr>
            <a:normAutofit fontScale="25000" lnSpcReduction="20000"/>
          </a:bodyPr>
          <a:lstStyle/>
          <a:p>
            <a:pPr marL="0" indent="0">
              <a:buNone/>
            </a:pPr>
            <a:r>
              <a:rPr lang="en-US" sz="9600" i="1" dirty="0"/>
              <a:t>Destabilizing Factors</a:t>
            </a:r>
            <a:endParaRPr lang="en-US" sz="9600" dirty="0" smtClean="0"/>
          </a:p>
          <a:p>
            <a:r>
              <a:rPr lang="en-US" sz="9600" dirty="0" smtClean="0"/>
              <a:t>Alliance management</a:t>
            </a:r>
          </a:p>
          <a:p>
            <a:r>
              <a:rPr lang="en-US" sz="9600" dirty="0" smtClean="0"/>
              <a:t>Deterring the “escalate to deescalate” threat</a:t>
            </a:r>
          </a:p>
          <a:p>
            <a:r>
              <a:rPr lang="en-US" sz="9600" dirty="0" smtClean="0"/>
              <a:t>Ability of non-nuclear weapons to fill nuclear missions</a:t>
            </a:r>
          </a:p>
          <a:p>
            <a:r>
              <a:rPr lang="en-US" sz="9600" dirty="0" smtClean="0"/>
              <a:t>Gaps </a:t>
            </a:r>
            <a:r>
              <a:rPr lang="en-US" sz="9600" dirty="0"/>
              <a:t>in the escalation ladder</a:t>
            </a:r>
          </a:p>
          <a:p>
            <a:endParaRPr lang="en-US" sz="6400" dirty="0" smtClean="0"/>
          </a:p>
          <a:p>
            <a:pPr lvl="1"/>
            <a:endParaRPr lang="en-US" sz="2400" dirty="0" smtClean="0"/>
          </a:p>
          <a:p>
            <a:endParaRPr lang="en-US" dirty="0"/>
          </a:p>
        </p:txBody>
      </p:sp>
      <p:sp>
        <p:nvSpPr>
          <p:cNvPr id="8" name="TextBox 7"/>
          <p:cNvSpPr txBox="1"/>
          <p:nvPr/>
        </p:nvSpPr>
        <p:spPr>
          <a:xfrm>
            <a:off x="1" y="671183"/>
            <a:ext cx="9144000" cy="2492990"/>
          </a:xfrm>
          <a:prstGeom prst="rect">
            <a:avLst/>
          </a:prstGeom>
          <a:noFill/>
        </p:spPr>
        <p:txBody>
          <a:bodyPr wrap="square" rtlCol="0">
            <a:spAutoFit/>
          </a:bodyPr>
          <a:lstStyle/>
          <a:p>
            <a:pPr marL="0" indent="0">
              <a:buNone/>
            </a:pPr>
            <a:r>
              <a:rPr lang="en-US" sz="2400" b="1" dirty="0"/>
              <a:t>Scenario (2016 – 2018)</a:t>
            </a:r>
          </a:p>
          <a:p>
            <a:pPr marL="285750" indent="-285750">
              <a:buFont typeface="Arial" panose="020B0604020202020204" pitchFamily="34" charset="0"/>
              <a:buChar char="•"/>
            </a:pPr>
            <a:r>
              <a:rPr lang="en-US" sz="2200" b="1" dirty="0">
                <a:solidFill>
                  <a:srgbClr val="FF0000"/>
                </a:solidFill>
              </a:rPr>
              <a:t>Economic:</a:t>
            </a:r>
            <a:r>
              <a:rPr lang="en-US" sz="2200" b="1" dirty="0"/>
              <a:t> </a:t>
            </a:r>
            <a:r>
              <a:rPr lang="en-US" sz="2200" dirty="0"/>
              <a:t>Falling oil and gas </a:t>
            </a:r>
            <a:r>
              <a:rPr lang="en-US" sz="2200" dirty="0" smtClean="0"/>
              <a:t>prices, </a:t>
            </a:r>
            <a:r>
              <a:rPr lang="en-US" sz="2200" dirty="0"/>
              <a:t>continued economic </a:t>
            </a:r>
            <a:r>
              <a:rPr lang="en-US" sz="2200" dirty="0" smtClean="0"/>
              <a:t>sanctions</a:t>
            </a:r>
            <a:endParaRPr lang="en-US" sz="2200" dirty="0"/>
          </a:p>
          <a:p>
            <a:pPr marL="285750" indent="-285750">
              <a:buFont typeface="Arial" panose="020B0604020202020204" pitchFamily="34" charset="0"/>
              <a:buChar char="•"/>
            </a:pPr>
            <a:r>
              <a:rPr lang="en-US" sz="2200" b="1" dirty="0">
                <a:solidFill>
                  <a:srgbClr val="FF0000"/>
                </a:solidFill>
              </a:rPr>
              <a:t>Security:</a:t>
            </a:r>
            <a:r>
              <a:rPr lang="en-US" sz="2200" dirty="0"/>
              <a:t> </a:t>
            </a:r>
            <a:r>
              <a:rPr lang="en-US" sz="2200" dirty="0" smtClean="0"/>
              <a:t>Increasing </a:t>
            </a:r>
            <a:r>
              <a:rPr lang="en-US" sz="2200" dirty="0"/>
              <a:t>insecurity as </a:t>
            </a:r>
            <a:r>
              <a:rPr lang="en-US" sz="2200" dirty="0" smtClean="0"/>
              <a:t>ISIS attributed terror </a:t>
            </a:r>
            <a:r>
              <a:rPr lang="en-US" sz="2200" dirty="0"/>
              <a:t>attacks </a:t>
            </a:r>
            <a:r>
              <a:rPr lang="en-US" sz="2200" dirty="0" smtClean="0"/>
              <a:t>mount</a:t>
            </a:r>
          </a:p>
          <a:p>
            <a:pPr marL="285750" indent="-285750">
              <a:buFont typeface="Arial" panose="020B0604020202020204" pitchFamily="34" charset="0"/>
              <a:buChar char="•"/>
            </a:pPr>
            <a:r>
              <a:rPr lang="en-US" sz="2200" b="1" dirty="0" smtClean="0">
                <a:solidFill>
                  <a:srgbClr val="FF0000"/>
                </a:solidFill>
              </a:rPr>
              <a:t>Timing</a:t>
            </a:r>
            <a:r>
              <a:rPr lang="en-US" sz="2200" b="1" dirty="0">
                <a:solidFill>
                  <a:srgbClr val="FF0000"/>
                </a:solidFill>
              </a:rPr>
              <a:t>: </a:t>
            </a:r>
            <a:r>
              <a:rPr lang="en-US" sz="2200" dirty="0" smtClean="0"/>
              <a:t>Low </a:t>
            </a:r>
            <a:r>
              <a:rPr lang="en-US" sz="2200" dirty="0"/>
              <a:t>domestic approval and weakening internal control </a:t>
            </a:r>
            <a:r>
              <a:rPr lang="en-US" sz="2200" dirty="0" smtClean="0"/>
              <a:t>near election</a:t>
            </a:r>
          </a:p>
          <a:p>
            <a:pPr marL="285750" indent="-285750">
              <a:buFont typeface="Arial" panose="020B0604020202020204" pitchFamily="34" charset="0"/>
              <a:buChar char="•"/>
            </a:pPr>
            <a:r>
              <a:rPr lang="en-US" sz="2200" b="1" dirty="0" smtClean="0">
                <a:solidFill>
                  <a:srgbClr val="FF0000"/>
                </a:solidFill>
              </a:rPr>
              <a:t>Crisis</a:t>
            </a:r>
            <a:r>
              <a:rPr lang="en-US" sz="2200" b="1" dirty="0" smtClean="0"/>
              <a:t>:</a:t>
            </a:r>
            <a:r>
              <a:rPr lang="en-US" sz="2200" dirty="0" smtClean="0"/>
              <a:t> Creeping aggression in Latvia, incorrectly </a:t>
            </a:r>
            <a:r>
              <a:rPr lang="en-US" sz="2200" dirty="0" smtClean="0"/>
              <a:t>assuming </a:t>
            </a:r>
            <a:r>
              <a:rPr lang="en-US" sz="2200" dirty="0" smtClean="0"/>
              <a:t>NATO would not intervene, Russia backed into a losing conventional position</a:t>
            </a:r>
            <a:endParaRPr lang="en-US" sz="2200" dirty="0"/>
          </a:p>
        </p:txBody>
      </p:sp>
    </p:spTree>
    <p:extLst>
      <p:ext uri="{BB962C8B-B14F-4D97-AF65-F5344CB8AC3E}">
        <p14:creationId xmlns:p14="http://schemas.microsoft.com/office/powerpoint/2010/main" val="14586446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North Korea</a:t>
            </a:r>
            <a:endParaRPr lang="en-US" sz="5400" b="1" dirty="0">
              <a:solidFill>
                <a:schemeClr val="bg1"/>
              </a:solidFill>
              <a:effectLst>
                <a:outerShdw blurRad="50800" dist="38100" dir="2700000" algn="tl" rotWithShape="0">
                  <a:prstClr val="black">
                    <a:alpha val="40000"/>
                  </a:prstClr>
                </a:outerShdw>
              </a:effectLst>
              <a:cs typeface="Georgia"/>
            </a:endParaRPr>
          </a:p>
        </p:txBody>
      </p:sp>
    </p:spTree>
    <p:extLst>
      <p:ext uri="{BB962C8B-B14F-4D97-AF65-F5344CB8AC3E}">
        <p14:creationId xmlns:p14="http://schemas.microsoft.com/office/powerpoint/2010/main" val="5762622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North Korea</a:t>
            </a: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18</a:t>
            </a:fld>
            <a:endParaRPr lang="en-US" dirty="0"/>
          </a:p>
        </p:txBody>
      </p:sp>
      <p:sp>
        <p:nvSpPr>
          <p:cNvPr id="10" name="Content Placeholder 13"/>
          <p:cNvSpPr txBox="1">
            <a:spLocks/>
          </p:cNvSpPr>
          <p:nvPr/>
        </p:nvSpPr>
        <p:spPr bwMode="auto">
          <a:xfrm>
            <a:off x="0" y="3279641"/>
            <a:ext cx="4373206" cy="288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i="1" dirty="0"/>
              <a:t>Destabilizing Factors</a:t>
            </a:r>
            <a:endParaRPr lang="en-US" dirty="0" smtClean="0"/>
          </a:p>
          <a:p>
            <a:pPr defTabSz="914400"/>
            <a:r>
              <a:rPr lang="en-US" sz="2200" dirty="0" smtClean="0"/>
              <a:t>(</a:t>
            </a:r>
            <a:r>
              <a:rPr lang="en-US" sz="2200" dirty="0" smtClean="0"/>
              <a:t>Mis</a:t>
            </a:r>
            <a:r>
              <a:rPr lang="en-US" sz="2200" dirty="0" smtClean="0"/>
              <a:t>)perceptions of leaders</a:t>
            </a:r>
          </a:p>
          <a:p>
            <a:pPr defTabSz="914400"/>
            <a:r>
              <a:rPr lang="en-US" sz="2200" dirty="0" smtClean="0"/>
              <a:t>Alliance management</a:t>
            </a:r>
          </a:p>
          <a:p>
            <a:pPr defTabSz="914400"/>
            <a:r>
              <a:rPr lang="en-US" sz="2200" dirty="0" smtClean="0"/>
              <a:t>Vulnerability of missile defenses to Haystack tactic</a:t>
            </a:r>
          </a:p>
          <a:p>
            <a:pPr defTabSz="914400"/>
            <a:r>
              <a:rPr lang="en-US" sz="2200" dirty="0" smtClean="0"/>
              <a:t>Vulnerability of small arsenals to missile defense</a:t>
            </a:r>
          </a:p>
          <a:p>
            <a:pPr defTabSz="914400"/>
            <a:endParaRPr lang="en-US" sz="6400" dirty="0" smtClean="0"/>
          </a:p>
          <a:p>
            <a:pPr lvl="1" defTabSz="914400"/>
            <a:endParaRPr lang="en-US" sz="2400" dirty="0" smtClean="0"/>
          </a:p>
          <a:p>
            <a:pPr defTabSz="914400"/>
            <a:endParaRPr lang="en-US" dirty="0"/>
          </a:p>
        </p:txBody>
      </p:sp>
      <p:sp>
        <p:nvSpPr>
          <p:cNvPr id="11" name="TextBox 10"/>
          <p:cNvSpPr txBox="1"/>
          <p:nvPr/>
        </p:nvSpPr>
        <p:spPr>
          <a:xfrm>
            <a:off x="1" y="671183"/>
            <a:ext cx="9144000" cy="2154436"/>
          </a:xfrm>
          <a:prstGeom prst="rect">
            <a:avLst/>
          </a:prstGeom>
          <a:noFill/>
        </p:spPr>
        <p:txBody>
          <a:bodyPr wrap="square" rtlCol="0">
            <a:spAutoFit/>
          </a:bodyPr>
          <a:lstStyle/>
          <a:p>
            <a:pPr marL="0" indent="0">
              <a:buNone/>
            </a:pPr>
            <a:r>
              <a:rPr lang="en-US" sz="2400" b="1" dirty="0"/>
              <a:t>Scenario (2016 – </a:t>
            </a:r>
            <a:r>
              <a:rPr lang="en-US" sz="2400" b="1" dirty="0" smtClean="0"/>
              <a:t>2021)</a:t>
            </a:r>
            <a:endParaRPr lang="en-US" sz="2400" b="1" dirty="0"/>
          </a:p>
          <a:p>
            <a:pPr marL="285750" indent="-285750">
              <a:buFont typeface="Arial" panose="020B0604020202020204" pitchFamily="34" charset="0"/>
              <a:buChar char="•"/>
            </a:pPr>
            <a:r>
              <a:rPr lang="en-US" sz="2200" b="1" dirty="0">
                <a:solidFill>
                  <a:srgbClr val="FF0000"/>
                </a:solidFill>
              </a:rPr>
              <a:t>Economic</a:t>
            </a:r>
            <a:r>
              <a:rPr lang="en-US" sz="2200" b="1" dirty="0" smtClean="0">
                <a:solidFill>
                  <a:srgbClr val="FF0000"/>
                </a:solidFill>
              </a:rPr>
              <a:t>:</a:t>
            </a:r>
            <a:r>
              <a:rPr lang="en-US" sz="2200" dirty="0" smtClean="0"/>
              <a:t> Economic reform backfires, by 2019 the situation is desperate</a:t>
            </a:r>
            <a:endParaRPr lang="en-US" sz="2200" dirty="0"/>
          </a:p>
          <a:p>
            <a:pPr marL="285750" indent="-285750">
              <a:buFont typeface="Arial" panose="020B0604020202020204" pitchFamily="34" charset="0"/>
              <a:buChar char="•"/>
            </a:pPr>
            <a:r>
              <a:rPr lang="en-US" sz="2200" b="1" dirty="0" smtClean="0">
                <a:solidFill>
                  <a:srgbClr val="FF0000"/>
                </a:solidFill>
              </a:rPr>
              <a:t>Nuclear:</a:t>
            </a:r>
            <a:r>
              <a:rPr lang="en-US" sz="2200" dirty="0" smtClean="0"/>
              <a:t> Believed to have nuclear capable Taepodong-3s and </a:t>
            </a:r>
            <a:r>
              <a:rPr lang="en-US" sz="2200" dirty="0" smtClean="0"/>
              <a:t>Nodongs</a:t>
            </a:r>
            <a:endParaRPr lang="en-US" sz="2200" dirty="0" smtClean="0"/>
          </a:p>
          <a:p>
            <a:pPr marL="285750" indent="-285750">
              <a:buFont typeface="Arial" panose="020B0604020202020204" pitchFamily="34" charset="0"/>
              <a:buChar char="•"/>
            </a:pPr>
            <a:r>
              <a:rPr lang="en-US" sz="2200" b="1" dirty="0" smtClean="0">
                <a:solidFill>
                  <a:srgbClr val="FF0000"/>
                </a:solidFill>
              </a:rPr>
              <a:t>Arms Control: </a:t>
            </a:r>
            <a:r>
              <a:rPr lang="en-US" sz="2200" dirty="0" smtClean="0"/>
              <a:t>Concessions viewed as a path to regime change</a:t>
            </a:r>
          </a:p>
          <a:p>
            <a:pPr marL="285750" indent="-285750">
              <a:buFont typeface="Arial" panose="020B0604020202020204" pitchFamily="34" charset="0"/>
              <a:buChar char="•"/>
            </a:pPr>
            <a:r>
              <a:rPr lang="en-US" sz="2200" b="1" dirty="0" smtClean="0">
                <a:solidFill>
                  <a:srgbClr val="FF0000"/>
                </a:solidFill>
              </a:rPr>
              <a:t>Crisis</a:t>
            </a:r>
            <a:r>
              <a:rPr lang="en-US" sz="2200" b="1" dirty="0" smtClean="0"/>
              <a:t>: </a:t>
            </a:r>
            <a:r>
              <a:rPr lang="en-US" sz="2200" dirty="0" smtClean="0"/>
              <a:t>Nuclear strike on Japan as last ditch effort to stave off regime collapse</a:t>
            </a:r>
            <a:endParaRPr lang="en-US" sz="2200" dirty="0"/>
          </a:p>
        </p:txBody>
      </p:sp>
      <p:pic>
        <p:nvPicPr>
          <p:cNvPr id="2" name="Picture 1"/>
          <p:cNvPicPr>
            <a:picLocks noChangeAspect="1"/>
          </p:cNvPicPr>
          <p:nvPr/>
        </p:nvPicPr>
        <p:blipFill>
          <a:blip r:embed="rId4"/>
          <a:stretch>
            <a:fillRect/>
          </a:stretch>
        </p:blipFill>
        <p:spPr>
          <a:xfrm>
            <a:off x="4312114" y="2803977"/>
            <a:ext cx="4793786" cy="3835028"/>
          </a:xfrm>
          <a:prstGeom prst="rect">
            <a:avLst/>
          </a:prstGeom>
        </p:spPr>
      </p:pic>
    </p:spTree>
    <p:extLst>
      <p:ext uri="{BB962C8B-B14F-4D97-AF65-F5344CB8AC3E}">
        <p14:creationId xmlns:p14="http://schemas.microsoft.com/office/powerpoint/2010/main" val="16531918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9144000" cy="6841950"/>
          </a:xfrm>
          <a:prstGeom prst="rect">
            <a:avLst/>
          </a:prstGeom>
        </p:spPr>
      </p:pic>
      <p:sp>
        <p:nvSpPr>
          <p:cNvPr id="2" name="Title 1"/>
          <p:cNvSpPr>
            <a:spLocks noGrp="1"/>
          </p:cNvSpPr>
          <p:nvPr>
            <p:ph type="title"/>
          </p:nvPr>
        </p:nvSpPr>
        <p:spPr>
          <a:xfrm>
            <a:off x="479684" y="2438400"/>
            <a:ext cx="8469443"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Long-Term Competition with China and Russia</a:t>
            </a:r>
            <a:endParaRPr lang="en-US" sz="5400" b="1" dirty="0">
              <a:solidFill>
                <a:schemeClr val="bg1"/>
              </a:solidFill>
              <a:effectLst>
                <a:outerShdw blurRad="50800" dist="38100" dir="2700000" algn="tl" rotWithShape="0">
                  <a:prstClr val="black">
                    <a:alpha val="40000"/>
                  </a:prstClr>
                </a:outerShdw>
              </a:effectLst>
              <a:cs typeface="Georgia"/>
            </a:endParaRPr>
          </a:p>
        </p:txBody>
      </p:sp>
    </p:spTree>
    <p:extLst>
      <p:ext uri="{BB962C8B-B14F-4D97-AF65-F5344CB8AC3E}">
        <p14:creationId xmlns:p14="http://schemas.microsoft.com/office/powerpoint/2010/main" val="2098345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Presentation Roadmap</a:t>
            </a:r>
            <a:endParaRPr lang="en-US" dirty="0"/>
          </a:p>
        </p:txBody>
      </p:sp>
      <p:sp>
        <p:nvSpPr>
          <p:cNvPr id="14" name="Content Placeholder 13"/>
          <p:cNvSpPr>
            <a:spLocks noGrp="1"/>
          </p:cNvSpPr>
          <p:nvPr>
            <p:ph idx="1"/>
          </p:nvPr>
        </p:nvSpPr>
        <p:spPr>
          <a:xfrm>
            <a:off x="185195" y="1098074"/>
            <a:ext cx="8470014" cy="5119934"/>
          </a:xfrm>
        </p:spPr>
        <p:txBody>
          <a:bodyPr>
            <a:normAutofit fontScale="85000" lnSpcReduction="20000"/>
          </a:bodyPr>
          <a:lstStyle/>
          <a:p>
            <a:r>
              <a:rPr lang="en-US" sz="2800" dirty="0" smtClean="0"/>
              <a:t>Project Overview</a:t>
            </a:r>
          </a:p>
          <a:p>
            <a:endParaRPr lang="en-US" sz="2800" dirty="0" smtClean="0"/>
          </a:p>
          <a:p>
            <a:endParaRPr lang="en-US" sz="2800" dirty="0"/>
          </a:p>
          <a:p>
            <a:r>
              <a:rPr lang="en-US" sz="2800" dirty="0" smtClean="0"/>
              <a:t>Why Scenarios?</a:t>
            </a:r>
          </a:p>
          <a:p>
            <a:endParaRPr lang="en-US" sz="2800" dirty="0" smtClean="0"/>
          </a:p>
          <a:p>
            <a:endParaRPr lang="en-US" sz="2800" dirty="0"/>
          </a:p>
          <a:p>
            <a:r>
              <a:rPr lang="en-US" sz="2800" dirty="0" smtClean="0"/>
              <a:t>Five Scenarios</a:t>
            </a:r>
          </a:p>
          <a:p>
            <a:endParaRPr lang="en-US" sz="2800" dirty="0" smtClean="0"/>
          </a:p>
          <a:p>
            <a:endParaRPr lang="en-US" sz="2800" dirty="0"/>
          </a:p>
          <a:p>
            <a:r>
              <a:rPr lang="en-US" sz="2800" dirty="0" smtClean="0"/>
              <a:t>Selected Observations and Insights</a:t>
            </a:r>
          </a:p>
          <a:p>
            <a:endParaRPr lang="en-US" sz="2800" dirty="0" smtClean="0"/>
          </a:p>
          <a:p>
            <a:endParaRPr lang="en-US" sz="2800" dirty="0" smtClean="0"/>
          </a:p>
          <a:p>
            <a:r>
              <a:rPr lang="en-US" sz="2800" dirty="0" smtClean="0"/>
              <a:t>Next Steps</a:t>
            </a:r>
            <a:endParaRPr lang="en-US" sz="2800"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2</a:t>
            </a:fld>
            <a:endParaRPr lang="en-US" dirty="0"/>
          </a:p>
        </p:txBody>
      </p:sp>
      <p:pic>
        <p:nvPicPr>
          <p:cNvPr id="2" name="Picture 1" descr="Armageddon Cover Fron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361" y="1018695"/>
            <a:ext cx="4023489" cy="5186084"/>
          </a:xfrm>
          <a:prstGeom prst="rect">
            <a:avLst/>
          </a:prstGeom>
        </p:spPr>
      </p:pic>
    </p:spTree>
    <p:extLst>
      <p:ext uri="{BB962C8B-B14F-4D97-AF65-F5344CB8AC3E}">
        <p14:creationId xmlns:p14="http://schemas.microsoft.com/office/powerpoint/2010/main" val="24751183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Long-Term Multipolar Competition</a:t>
            </a:r>
            <a:endParaRPr lang="en-US" dirty="0"/>
          </a:p>
        </p:txBody>
      </p:sp>
      <p:sp>
        <p:nvSpPr>
          <p:cNvPr id="13" name="Slide Number Placeholder 12"/>
          <p:cNvSpPr>
            <a:spLocks noGrp="1"/>
          </p:cNvSpPr>
          <p:nvPr>
            <p:ph type="sldNum" sz="quarter" idx="11"/>
          </p:nvPr>
        </p:nvSpPr>
        <p:spPr>
          <a:xfrm>
            <a:off x="7010400" y="6584375"/>
            <a:ext cx="2133600" cy="365845"/>
          </a:xfrm>
        </p:spPr>
        <p:txBody>
          <a:bodyPr/>
          <a:lstStyle/>
          <a:p>
            <a:pPr>
              <a:defRPr/>
            </a:pPr>
            <a:fld id="{2893009C-4007-4978-B4DA-2B8962D0C3B0}" type="slidenum">
              <a:rPr lang="en-US" smtClean="0"/>
              <a:pPr>
                <a:defRPr/>
              </a:pPr>
              <a:t>20</a:t>
            </a:fld>
            <a:endParaRPr lang="en-US" dirty="0"/>
          </a:p>
        </p:txBody>
      </p:sp>
      <p:pic>
        <p:nvPicPr>
          <p:cNvPr id="2" name="Picture 1"/>
          <p:cNvPicPr>
            <a:picLocks noChangeAspect="1"/>
          </p:cNvPicPr>
          <p:nvPr/>
        </p:nvPicPr>
        <p:blipFill>
          <a:blip r:embed="rId4"/>
          <a:stretch>
            <a:fillRect/>
          </a:stretch>
        </p:blipFill>
        <p:spPr>
          <a:xfrm>
            <a:off x="4257206" y="2913768"/>
            <a:ext cx="4848693" cy="3776592"/>
          </a:xfrm>
          <a:prstGeom prst="rect">
            <a:avLst/>
          </a:prstGeom>
        </p:spPr>
      </p:pic>
      <p:sp>
        <p:nvSpPr>
          <p:cNvPr id="11" name="TextBox 10"/>
          <p:cNvSpPr txBox="1"/>
          <p:nvPr/>
        </p:nvSpPr>
        <p:spPr>
          <a:xfrm>
            <a:off x="0" y="546943"/>
            <a:ext cx="9144000" cy="2492990"/>
          </a:xfrm>
          <a:prstGeom prst="rect">
            <a:avLst/>
          </a:prstGeom>
          <a:noFill/>
        </p:spPr>
        <p:txBody>
          <a:bodyPr wrap="square" rtlCol="0">
            <a:spAutoFit/>
          </a:bodyPr>
          <a:lstStyle/>
          <a:p>
            <a:pPr marL="0" indent="0">
              <a:buNone/>
            </a:pPr>
            <a:r>
              <a:rPr lang="en-US" sz="2400" b="1" dirty="0"/>
              <a:t>Scenario (</a:t>
            </a:r>
            <a:r>
              <a:rPr lang="en-US" sz="2400" b="1" dirty="0" smtClean="0"/>
              <a:t>2017 </a:t>
            </a:r>
            <a:r>
              <a:rPr lang="en-US" sz="2400" b="1" dirty="0"/>
              <a:t>– </a:t>
            </a:r>
            <a:r>
              <a:rPr lang="en-US" sz="2400" b="1" dirty="0" smtClean="0"/>
              <a:t>2020)</a:t>
            </a:r>
            <a:endParaRPr lang="en-US" sz="2400" b="1" dirty="0"/>
          </a:p>
          <a:p>
            <a:pPr marL="285750" indent="-285750">
              <a:buFont typeface="Arial" panose="020B0604020202020204" pitchFamily="34" charset="0"/>
              <a:buChar char="•"/>
            </a:pPr>
            <a:r>
              <a:rPr lang="en-US" sz="2200" b="1" dirty="0" smtClean="0">
                <a:solidFill>
                  <a:srgbClr val="FF0000"/>
                </a:solidFill>
              </a:rPr>
              <a:t>Economic:</a:t>
            </a:r>
            <a:r>
              <a:rPr lang="en-US" sz="2200" dirty="0" smtClean="0"/>
              <a:t> Economic slowdown leaves regime reliant on nationalism</a:t>
            </a:r>
            <a:endParaRPr lang="en-US" sz="2200" dirty="0"/>
          </a:p>
          <a:p>
            <a:pPr marL="285750" indent="-285750">
              <a:buFont typeface="Arial" panose="020B0604020202020204" pitchFamily="34" charset="0"/>
              <a:buChar char="•"/>
            </a:pPr>
            <a:r>
              <a:rPr lang="en-US" sz="2200" b="1" dirty="0" smtClean="0">
                <a:solidFill>
                  <a:srgbClr val="FF0000"/>
                </a:solidFill>
              </a:rPr>
              <a:t>Geopolitical:</a:t>
            </a:r>
            <a:r>
              <a:rPr lang="en-US" sz="2200" dirty="0" smtClean="0"/>
              <a:t> Setbacks in South China Sea/East China Sea stress last pillar</a:t>
            </a:r>
          </a:p>
          <a:p>
            <a:pPr marL="285750" indent="-285750">
              <a:buFont typeface="Arial" panose="020B0604020202020204" pitchFamily="34" charset="0"/>
              <a:buChar char="•"/>
            </a:pPr>
            <a:r>
              <a:rPr lang="en-US" sz="2200" b="1" dirty="0" smtClean="0">
                <a:solidFill>
                  <a:srgbClr val="FF0000"/>
                </a:solidFill>
              </a:rPr>
              <a:t>Military-Technical: </a:t>
            </a:r>
            <a:r>
              <a:rPr lang="en-US" sz="2200" dirty="0" smtClean="0"/>
              <a:t>U.S. CPGS development and Russian violation of INF treaty raises concerns over vertical escalation vulnerability</a:t>
            </a:r>
          </a:p>
          <a:p>
            <a:pPr marL="285750" indent="-285750">
              <a:buFont typeface="Arial" panose="020B0604020202020204" pitchFamily="34" charset="0"/>
              <a:buChar char="•"/>
            </a:pPr>
            <a:r>
              <a:rPr lang="en-US" sz="2200" b="1" dirty="0" smtClean="0">
                <a:solidFill>
                  <a:srgbClr val="FF0000"/>
                </a:solidFill>
              </a:rPr>
              <a:t>Nuclear</a:t>
            </a:r>
            <a:r>
              <a:rPr lang="en-US" sz="2200" b="1" dirty="0" smtClean="0"/>
              <a:t>: </a:t>
            </a:r>
            <a:r>
              <a:rPr lang="en-US" sz="2200" dirty="0" smtClean="0"/>
              <a:t>Fissile material is the principal near-term barrier to growing China’s </a:t>
            </a:r>
            <a:r>
              <a:rPr lang="en-US" sz="2200" dirty="0" smtClean="0"/>
              <a:t>arsenal; decision made to see</a:t>
            </a:r>
            <a:r>
              <a:rPr lang="en-US" sz="2200" dirty="0" smtClean="0"/>
              <a:t>k </a:t>
            </a:r>
            <a:r>
              <a:rPr lang="en-US" sz="2200" dirty="0" smtClean="0"/>
              <a:t>balance with U.S. and Russia</a:t>
            </a:r>
            <a:endParaRPr lang="en-US" sz="2200" dirty="0"/>
          </a:p>
        </p:txBody>
      </p:sp>
      <p:sp>
        <p:nvSpPr>
          <p:cNvPr id="15" name="Content Placeholder 13"/>
          <p:cNvSpPr txBox="1">
            <a:spLocks/>
          </p:cNvSpPr>
          <p:nvPr/>
        </p:nvSpPr>
        <p:spPr bwMode="auto">
          <a:xfrm>
            <a:off x="0" y="3269641"/>
            <a:ext cx="4373206" cy="319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i="1" dirty="0"/>
              <a:t>Destabilizing Factors</a:t>
            </a:r>
            <a:endParaRPr lang="en-US" dirty="0" smtClean="0"/>
          </a:p>
          <a:p>
            <a:pPr defTabSz="914400"/>
            <a:r>
              <a:rPr lang="en-US" sz="2200" dirty="0" smtClean="0"/>
              <a:t>What force structure is needed for a multipolar competition?</a:t>
            </a:r>
          </a:p>
          <a:p>
            <a:pPr defTabSz="914400"/>
            <a:r>
              <a:rPr lang="en-US" sz="2200" dirty="0" smtClean="0"/>
              <a:t>Avoiding an arms race &amp; the role of arms control</a:t>
            </a:r>
          </a:p>
          <a:p>
            <a:pPr defTabSz="914400"/>
            <a:r>
              <a:rPr lang="en-US" sz="2200" dirty="0" smtClean="0"/>
              <a:t>Effect of geographic proximity – nuclear overflight</a:t>
            </a:r>
            <a:endParaRPr lang="en-US" sz="6400" dirty="0" smtClean="0"/>
          </a:p>
          <a:p>
            <a:pPr lvl="1" defTabSz="914400"/>
            <a:endParaRPr lang="en-US" sz="2400" dirty="0" smtClean="0"/>
          </a:p>
          <a:p>
            <a:pPr defTabSz="914400"/>
            <a:endParaRPr lang="en-US" dirty="0"/>
          </a:p>
        </p:txBody>
      </p:sp>
    </p:spTree>
    <p:extLst>
      <p:ext uri="{BB962C8B-B14F-4D97-AF65-F5344CB8AC3E}">
        <p14:creationId xmlns:p14="http://schemas.microsoft.com/office/powerpoint/2010/main" val="113369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Selected Insights</a:t>
            </a:r>
            <a:br>
              <a:rPr lang="en-US" sz="5400" b="1" dirty="0" smtClean="0">
                <a:solidFill>
                  <a:schemeClr val="bg1"/>
                </a:solidFill>
                <a:effectLst>
                  <a:outerShdw blurRad="50800" dist="38100" dir="2700000" algn="tl" rotWithShape="0">
                    <a:prstClr val="black">
                      <a:alpha val="40000"/>
                    </a:prstClr>
                  </a:outerShdw>
                </a:effectLst>
                <a:cs typeface="Georgia"/>
              </a:rPr>
            </a:br>
            <a:r>
              <a:rPr lang="en-US" sz="5400" dirty="0" smtClean="0">
                <a:effectLst>
                  <a:outerShdw blurRad="50800" dist="38100" dir="2700000" algn="tl" rotWithShape="0">
                    <a:prstClr val="black">
                      <a:alpha val="40000"/>
                    </a:prstClr>
                  </a:outerShdw>
                </a:effectLst>
                <a:cs typeface="Georgia"/>
              </a:rPr>
              <a:t>and Observations</a:t>
            </a:r>
            <a:endParaRPr lang="en-US" sz="5400" b="1" dirty="0">
              <a:solidFill>
                <a:schemeClr val="bg1"/>
              </a:solidFill>
              <a:effectLst>
                <a:outerShdw blurRad="50800" dist="38100" dir="2700000" algn="tl" rotWithShape="0">
                  <a:prstClr val="black">
                    <a:alpha val="40000"/>
                  </a:prstClr>
                </a:outerShdw>
              </a:effectLst>
              <a:cs typeface="Georgia"/>
            </a:endParaRPr>
          </a:p>
        </p:txBody>
      </p:sp>
      <p:sp>
        <p:nvSpPr>
          <p:cNvPr id="4" name="Slide Number Placeholder 3"/>
          <p:cNvSpPr>
            <a:spLocks noGrp="1"/>
          </p:cNvSpPr>
          <p:nvPr>
            <p:ph type="sldNum" sz="quarter" idx="11"/>
          </p:nvPr>
        </p:nvSpPr>
        <p:spPr/>
        <p:txBody>
          <a:bodyPr/>
          <a:lstStyle/>
          <a:p>
            <a:pPr>
              <a:defRPr/>
            </a:pPr>
            <a:fld id="{2893009C-4007-4978-B4DA-2B8962D0C3B0}" type="slidenum">
              <a:rPr lang="en-US" smtClean="0"/>
              <a:pPr>
                <a:defRPr/>
              </a:pPr>
              <a:t>21</a:t>
            </a:fld>
            <a:endParaRPr lang="en-US" dirty="0"/>
          </a:p>
        </p:txBody>
      </p:sp>
    </p:spTree>
    <p:extLst>
      <p:ext uri="{BB962C8B-B14F-4D97-AF65-F5344CB8AC3E}">
        <p14:creationId xmlns:p14="http://schemas.microsoft.com/office/powerpoint/2010/main" val="11496576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Selected Insights and Observations</a:t>
            </a:r>
            <a:endParaRPr lang="en-US" dirty="0"/>
          </a:p>
        </p:txBody>
      </p:sp>
      <p:sp>
        <p:nvSpPr>
          <p:cNvPr id="14" name="Content Placeholder 13"/>
          <p:cNvSpPr>
            <a:spLocks noGrp="1"/>
          </p:cNvSpPr>
          <p:nvPr>
            <p:ph idx="1"/>
          </p:nvPr>
        </p:nvSpPr>
        <p:spPr>
          <a:xfrm>
            <a:off x="457200" y="1134922"/>
            <a:ext cx="8229600" cy="5448876"/>
          </a:xfrm>
        </p:spPr>
        <p:txBody>
          <a:bodyPr>
            <a:normAutofit/>
          </a:bodyPr>
          <a:lstStyle/>
          <a:p>
            <a:r>
              <a:rPr lang="en-US" sz="2600" dirty="0" smtClean="0"/>
              <a:t>The “Nuclear Balance” is now the “Strategic Balance”</a:t>
            </a:r>
          </a:p>
          <a:p>
            <a:pPr lvl="1"/>
            <a:r>
              <a:rPr lang="en-US" sz="2600" dirty="0" smtClean="0"/>
              <a:t>Wide range of </a:t>
            </a:r>
            <a:r>
              <a:rPr lang="en-US" sz="2600" dirty="0" smtClean="0"/>
              <a:t>capabilities; many non-nuclear</a:t>
            </a:r>
            <a:endParaRPr lang="en-US" sz="2600" dirty="0" smtClean="0"/>
          </a:p>
          <a:p>
            <a:pPr lvl="1"/>
            <a:r>
              <a:rPr lang="en-US" sz="2600" dirty="0" smtClean="0"/>
              <a:t>New vertical and horizontal escalation ladders</a:t>
            </a:r>
          </a:p>
          <a:p>
            <a:pPr marL="457200" lvl="1" indent="0">
              <a:buNone/>
            </a:pPr>
            <a:endParaRPr lang="en-US" sz="2600" dirty="0" smtClean="0"/>
          </a:p>
          <a:p>
            <a:r>
              <a:rPr lang="en-US" sz="2600" dirty="0" smtClean="0"/>
              <a:t>The Bipolar structure is </a:t>
            </a:r>
            <a:r>
              <a:rPr lang="en-US" sz="2600" dirty="0" smtClean="0"/>
              <a:t>transitioning to a </a:t>
            </a:r>
            <a:r>
              <a:rPr lang="en-US" sz="2600" dirty="0" smtClean="0"/>
              <a:t>Multipolar structure</a:t>
            </a:r>
          </a:p>
          <a:p>
            <a:pPr lvl="1"/>
            <a:r>
              <a:rPr lang="en-US" sz="2600" dirty="0" smtClean="0"/>
              <a:t>Global and </a:t>
            </a:r>
            <a:r>
              <a:rPr lang="en-US" sz="2600" dirty="0" smtClean="0"/>
              <a:t>regional competitions</a:t>
            </a:r>
            <a:endParaRPr lang="en-US" sz="2600" dirty="0" smtClean="0"/>
          </a:p>
          <a:p>
            <a:pPr lvl="1"/>
            <a:r>
              <a:rPr lang="en-US" sz="2600" dirty="0" smtClean="0"/>
              <a:t>Strategies for deterring one rival may weaken deterrence with another</a:t>
            </a:r>
          </a:p>
          <a:p>
            <a:pPr lvl="1"/>
            <a:r>
              <a:rPr lang="en-US" sz="2600" dirty="0" smtClean="0"/>
              <a:t>A nuclear “great game”</a:t>
            </a:r>
          </a:p>
          <a:p>
            <a:pPr lvl="1"/>
            <a:r>
              <a:rPr lang="en-US" sz="2600" dirty="0" smtClean="0"/>
              <a:t>Potential for non-nuclear powers to play</a:t>
            </a:r>
          </a:p>
          <a:p>
            <a:pPr lvl="1"/>
            <a:endParaRPr lang="en-US" dirty="0" smtClean="0"/>
          </a:p>
          <a:p>
            <a:endParaRPr lang="en-US" dirty="0" smtClean="0"/>
          </a:p>
          <a:p>
            <a:pPr marL="457200" indent="-457200">
              <a:buAutoNum type="arabicPeriod"/>
            </a:pPr>
            <a:endParaRPr lang="en-US" dirty="0"/>
          </a:p>
          <a:p>
            <a:pPr marL="0" indent="0">
              <a:buNone/>
            </a:pPr>
            <a:endParaRPr lang="en-US" dirty="0" smtClean="0"/>
          </a:p>
          <a:p>
            <a:pPr marL="0" indent="0">
              <a:buNone/>
            </a:pP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22</a:t>
            </a:fld>
            <a:endParaRPr lang="en-US" dirty="0"/>
          </a:p>
        </p:txBody>
      </p:sp>
    </p:spTree>
    <p:extLst>
      <p:ext uri="{BB962C8B-B14F-4D97-AF65-F5344CB8AC3E}">
        <p14:creationId xmlns:p14="http://schemas.microsoft.com/office/powerpoint/2010/main" val="4275602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a:t>Selected Insights and Observations</a:t>
            </a:r>
          </a:p>
        </p:txBody>
      </p:sp>
      <p:sp>
        <p:nvSpPr>
          <p:cNvPr id="14" name="Content Placeholder 13"/>
          <p:cNvSpPr>
            <a:spLocks noGrp="1"/>
          </p:cNvSpPr>
          <p:nvPr>
            <p:ph idx="1"/>
          </p:nvPr>
        </p:nvSpPr>
        <p:spPr>
          <a:xfrm>
            <a:off x="457201" y="1147558"/>
            <a:ext cx="8229600" cy="5448876"/>
          </a:xfrm>
        </p:spPr>
        <p:txBody>
          <a:bodyPr>
            <a:normAutofit/>
          </a:bodyPr>
          <a:lstStyle/>
          <a:p>
            <a:r>
              <a:rPr lang="en-US" sz="2600" dirty="0"/>
              <a:t>The Challenge of Extended Deterrence</a:t>
            </a:r>
          </a:p>
          <a:p>
            <a:pPr lvl="1"/>
            <a:r>
              <a:rPr lang="en-US" sz="2600" dirty="0"/>
              <a:t>What is reassuring for one may not be for another</a:t>
            </a:r>
          </a:p>
          <a:p>
            <a:pPr lvl="1"/>
            <a:r>
              <a:rPr lang="en-US" sz="2600" dirty="0"/>
              <a:t>Need to review along with revised escalation </a:t>
            </a:r>
            <a:r>
              <a:rPr lang="en-US" sz="2600" dirty="0" smtClean="0"/>
              <a:t>ladders</a:t>
            </a:r>
          </a:p>
          <a:p>
            <a:pPr lvl="1"/>
            <a:endParaRPr lang="en-US" sz="2600" dirty="0"/>
          </a:p>
          <a:p>
            <a:pPr lvl="1"/>
            <a:endParaRPr lang="en-US" sz="2600" dirty="0"/>
          </a:p>
          <a:p>
            <a:r>
              <a:rPr lang="en-US" sz="2600" dirty="0"/>
              <a:t>The Death of “Rational Strategic Man”</a:t>
            </a:r>
          </a:p>
          <a:p>
            <a:pPr lvl="1"/>
            <a:r>
              <a:rPr lang="en-US" sz="2600" dirty="0"/>
              <a:t>Single, rational unitary actor model long discredited</a:t>
            </a:r>
          </a:p>
          <a:p>
            <a:pPr lvl="1"/>
            <a:r>
              <a:rPr lang="en-US" sz="2600" dirty="0"/>
              <a:t>Crises lead to thinking “fast,” not “slow”</a:t>
            </a:r>
          </a:p>
          <a:p>
            <a:pPr lvl="1"/>
            <a:r>
              <a:rPr lang="en-US" sz="2600" dirty="0"/>
              <a:t>Prospect Theory suggests coercion strategies may be a “dead end”</a:t>
            </a:r>
          </a:p>
          <a:p>
            <a:pPr marL="0" indent="0">
              <a:buNone/>
            </a:pPr>
            <a:endParaRPr lang="en-US" dirty="0" smtClean="0"/>
          </a:p>
          <a:p>
            <a:pPr marL="457200" indent="-457200">
              <a:buAutoNum type="arabicPeriod"/>
            </a:pPr>
            <a:endParaRPr lang="en-US" dirty="0"/>
          </a:p>
          <a:p>
            <a:pPr marL="0" indent="0">
              <a:buNone/>
            </a:pPr>
            <a:endParaRPr lang="en-US" dirty="0" smtClean="0"/>
          </a:p>
          <a:p>
            <a:pPr marL="0" indent="0">
              <a:buNone/>
            </a:pP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23</a:t>
            </a:fld>
            <a:endParaRPr lang="en-US" dirty="0"/>
          </a:p>
        </p:txBody>
      </p:sp>
    </p:spTree>
    <p:extLst>
      <p:ext uri="{BB962C8B-B14F-4D97-AF65-F5344CB8AC3E}">
        <p14:creationId xmlns:p14="http://schemas.microsoft.com/office/powerpoint/2010/main" val="4013491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a:t>Selected Insights and Observations</a:t>
            </a:r>
          </a:p>
        </p:txBody>
      </p:sp>
      <p:sp>
        <p:nvSpPr>
          <p:cNvPr id="14" name="Content Placeholder 13"/>
          <p:cNvSpPr>
            <a:spLocks noGrp="1"/>
          </p:cNvSpPr>
          <p:nvPr>
            <p:ph idx="1"/>
          </p:nvPr>
        </p:nvSpPr>
        <p:spPr>
          <a:xfrm>
            <a:off x="132681" y="783501"/>
            <a:ext cx="8813875" cy="5958396"/>
          </a:xfrm>
        </p:spPr>
        <p:txBody>
          <a:bodyPr>
            <a:normAutofit/>
          </a:bodyPr>
          <a:lstStyle/>
          <a:p>
            <a:r>
              <a:rPr lang="en-US" sz="2600" dirty="0" smtClean="0"/>
              <a:t>The Erosion of Crisis Stability</a:t>
            </a:r>
          </a:p>
          <a:p>
            <a:pPr lvl="1"/>
            <a:r>
              <a:rPr lang="en-US" sz="2600" dirty="0" smtClean="0"/>
              <a:t>Geographic Proximity, Early Warning, Command-and-Control, Pre-delegation Authority and Human Cognitive Limitations</a:t>
            </a:r>
          </a:p>
          <a:p>
            <a:pPr lvl="1"/>
            <a:r>
              <a:rPr lang="en-US" sz="2600" dirty="0" smtClean="0"/>
              <a:t>Cyber </a:t>
            </a:r>
            <a:r>
              <a:rPr lang="en-US" sz="2600" dirty="0" smtClean="0"/>
              <a:t>Munitions </a:t>
            </a:r>
            <a:r>
              <a:rPr lang="en-US" sz="2600" dirty="0" smtClean="0"/>
              <a:t>and </a:t>
            </a:r>
            <a:r>
              <a:rPr lang="en-US" sz="2600" dirty="0" smtClean="0"/>
              <a:t>Catalytic War</a:t>
            </a:r>
            <a:endParaRPr lang="en-US" sz="2600" dirty="0" smtClean="0"/>
          </a:p>
          <a:p>
            <a:pPr lvl="1"/>
            <a:r>
              <a:rPr lang="en-US" sz="2600" dirty="0" smtClean="0"/>
              <a:t>Problems with </a:t>
            </a:r>
            <a:r>
              <a:rPr lang="en-US" sz="2600" dirty="0" smtClean="0"/>
              <a:t>Prompt Attribution</a:t>
            </a:r>
          </a:p>
          <a:p>
            <a:pPr lvl="1"/>
            <a:r>
              <a:rPr lang="en-US" sz="2600" dirty="0"/>
              <a:t>Blurring of Strategic and Non-Strategic Strikes</a:t>
            </a:r>
          </a:p>
          <a:p>
            <a:pPr lvl="1"/>
            <a:r>
              <a:rPr lang="en-US" sz="2600" dirty="0" smtClean="0"/>
              <a:t>Undeclared </a:t>
            </a:r>
            <a:r>
              <a:rPr lang="en-US" sz="2600" dirty="0" smtClean="0"/>
              <a:t>Arsenals</a:t>
            </a:r>
          </a:p>
          <a:p>
            <a:pPr lvl="1"/>
            <a:r>
              <a:rPr lang="en-US" sz="2600" dirty="0" smtClean="0"/>
              <a:t>Multiple Extended Deterrence Commitments</a:t>
            </a:r>
          </a:p>
          <a:p>
            <a:pPr lvl="1"/>
            <a:r>
              <a:rPr lang="en-US" sz="2600" dirty="0"/>
              <a:t>Haystack Attacks</a:t>
            </a:r>
          </a:p>
          <a:p>
            <a:pPr lvl="1"/>
            <a:r>
              <a:rPr lang="en-US" sz="2600" dirty="0" smtClean="0"/>
              <a:t>1914 </a:t>
            </a:r>
            <a:r>
              <a:rPr lang="en-US" sz="2600" dirty="0" smtClean="0"/>
              <a:t>Redux: The Mobilization of Missile Defenses</a:t>
            </a:r>
          </a:p>
          <a:p>
            <a:pPr lvl="1"/>
            <a:endParaRPr lang="en-US" sz="2600" dirty="0"/>
          </a:p>
          <a:p>
            <a:pPr lvl="1"/>
            <a:endParaRPr lang="en-US" dirty="0" smtClean="0"/>
          </a:p>
          <a:p>
            <a:endParaRPr lang="en-US" dirty="0"/>
          </a:p>
          <a:p>
            <a:pPr lvl="1"/>
            <a:endParaRPr lang="en-US" dirty="0"/>
          </a:p>
          <a:p>
            <a:pPr marL="0" indent="0">
              <a:buNone/>
            </a:pPr>
            <a:endParaRPr lang="en-US" dirty="0" smtClean="0"/>
          </a:p>
          <a:p>
            <a:pPr marL="457200" indent="-457200">
              <a:buAutoNum type="arabicPeriod"/>
            </a:pPr>
            <a:endParaRPr lang="en-US" dirty="0"/>
          </a:p>
          <a:p>
            <a:pPr marL="0" indent="0">
              <a:buNone/>
            </a:pPr>
            <a:endParaRPr lang="en-US" dirty="0" smtClean="0"/>
          </a:p>
          <a:p>
            <a:pPr marL="0" indent="0">
              <a:buNone/>
            </a:pP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24</a:t>
            </a:fld>
            <a:endParaRPr lang="en-US" dirty="0"/>
          </a:p>
        </p:txBody>
      </p:sp>
    </p:spTree>
    <p:extLst>
      <p:ext uri="{BB962C8B-B14F-4D97-AF65-F5344CB8AC3E}">
        <p14:creationId xmlns:p14="http://schemas.microsoft.com/office/powerpoint/2010/main" val="9254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a:t>Selected Insights and Observations</a:t>
            </a:r>
          </a:p>
        </p:txBody>
      </p:sp>
      <p:sp>
        <p:nvSpPr>
          <p:cNvPr id="14" name="Content Placeholder 13"/>
          <p:cNvSpPr>
            <a:spLocks noGrp="1"/>
          </p:cNvSpPr>
          <p:nvPr>
            <p:ph idx="1"/>
          </p:nvPr>
        </p:nvSpPr>
        <p:spPr>
          <a:xfrm>
            <a:off x="444564" y="865642"/>
            <a:ext cx="8229600" cy="5781341"/>
          </a:xfrm>
        </p:spPr>
        <p:txBody>
          <a:bodyPr>
            <a:normAutofit fontScale="92500" lnSpcReduction="20000"/>
          </a:bodyPr>
          <a:lstStyle/>
          <a:p>
            <a:r>
              <a:rPr lang="en-US" sz="2800" dirty="0"/>
              <a:t>Arms Control</a:t>
            </a:r>
          </a:p>
          <a:p>
            <a:pPr lvl="1"/>
            <a:r>
              <a:rPr lang="en-US" sz="2800" dirty="0"/>
              <a:t>From New START to the Washington Naval Treaty</a:t>
            </a:r>
          </a:p>
          <a:p>
            <a:pPr lvl="1"/>
            <a:r>
              <a:rPr lang="en-US" sz="2800" dirty="0"/>
              <a:t>“Multidimensional” Problems</a:t>
            </a:r>
          </a:p>
          <a:p>
            <a:pPr lvl="1"/>
            <a:r>
              <a:rPr lang="en-US" sz="2800" dirty="0"/>
              <a:t>“Multipolar” Problems</a:t>
            </a:r>
          </a:p>
          <a:p>
            <a:pPr lvl="1"/>
            <a:r>
              <a:rPr lang="en-US" sz="2800" dirty="0"/>
              <a:t>Enforcement and Verification </a:t>
            </a:r>
            <a:r>
              <a:rPr lang="en-US" sz="2800" dirty="0" smtClean="0"/>
              <a:t>Challenges</a:t>
            </a:r>
          </a:p>
          <a:p>
            <a:pPr lvl="1"/>
            <a:endParaRPr lang="en-US" sz="2800" dirty="0"/>
          </a:p>
          <a:p>
            <a:r>
              <a:rPr lang="en-US" sz="2800" dirty="0" smtClean="0"/>
              <a:t>Implications </a:t>
            </a:r>
            <a:r>
              <a:rPr lang="en-US" sz="2800" dirty="0"/>
              <a:t>for the U.S. Strategic Posture</a:t>
            </a:r>
          </a:p>
          <a:p>
            <a:pPr lvl="1"/>
            <a:r>
              <a:rPr lang="en-US" sz="2800" dirty="0"/>
              <a:t>Old metrics may no longer apply</a:t>
            </a:r>
          </a:p>
          <a:p>
            <a:pPr lvl="1"/>
            <a:r>
              <a:rPr lang="en-US" sz="2800" dirty="0"/>
              <a:t>More options needed</a:t>
            </a:r>
          </a:p>
          <a:p>
            <a:pPr lvl="1"/>
            <a:r>
              <a:rPr lang="en-US" sz="2800" dirty="0"/>
              <a:t>Position matters in a mobilization race</a:t>
            </a:r>
          </a:p>
          <a:p>
            <a:pPr lvl="1"/>
            <a:r>
              <a:rPr lang="en-US" sz="2800" dirty="0"/>
              <a:t>Potential gap between commitments and capabilities (extended deterrence)</a:t>
            </a:r>
          </a:p>
          <a:p>
            <a:pPr lvl="1"/>
            <a:r>
              <a:rPr lang="en-US" sz="2800" dirty="0"/>
              <a:t>Which scenarios </a:t>
            </a:r>
            <a:r>
              <a:rPr lang="en-US" sz="2800" dirty="0" smtClean="0"/>
              <a:t>are accorded priority? </a:t>
            </a:r>
            <a:endParaRPr lang="en-US" sz="2800" dirty="0" smtClean="0"/>
          </a:p>
          <a:p>
            <a:pPr lvl="1"/>
            <a:r>
              <a:rPr lang="en-US" sz="2800" dirty="0" smtClean="0"/>
              <a:t>A need to think long term</a:t>
            </a:r>
            <a:endParaRPr lang="en-US" sz="2800" dirty="0"/>
          </a:p>
          <a:p>
            <a:pPr marL="0" indent="0">
              <a:buNone/>
            </a:pPr>
            <a:endParaRPr lang="en-US" dirty="0" smtClean="0"/>
          </a:p>
          <a:p>
            <a:pPr marL="457200" indent="-457200">
              <a:buAutoNum type="arabicPeriod"/>
            </a:pPr>
            <a:endParaRPr lang="en-US" dirty="0"/>
          </a:p>
          <a:p>
            <a:pPr marL="0" indent="0">
              <a:buNone/>
            </a:pPr>
            <a:endParaRPr lang="en-US" dirty="0" smtClean="0"/>
          </a:p>
          <a:p>
            <a:pPr marL="0" indent="0">
              <a:buNone/>
            </a:pP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25</a:t>
            </a:fld>
            <a:endParaRPr lang="en-US" dirty="0"/>
          </a:p>
        </p:txBody>
      </p:sp>
    </p:spTree>
    <p:extLst>
      <p:ext uri="{BB962C8B-B14F-4D97-AF65-F5344CB8AC3E}">
        <p14:creationId xmlns:p14="http://schemas.microsoft.com/office/powerpoint/2010/main" val="1583026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Next Steps</a:t>
            </a:r>
            <a:endParaRPr lang="en-US" sz="5400" b="1" dirty="0">
              <a:solidFill>
                <a:schemeClr val="bg1"/>
              </a:solidFill>
              <a:effectLst>
                <a:outerShdw blurRad="50800" dist="38100" dir="2700000" algn="tl" rotWithShape="0">
                  <a:prstClr val="black">
                    <a:alpha val="40000"/>
                  </a:prstClr>
                </a:outerShdw>
              </a:effectLst>
              <a:cs typeface="Georgia"/>
            </a:endParaRPr>
          </a:p>
        </p:txBody>
      </p:sp>
      <p:sp>
        <p:nvSpPr>
          <p:cNvPr id="4" name="Slide Number Placeholder 3"/>
          <p:cNvSpPr>
            <a:spLocks noGrp="1"/>
          </p:cNvSpPr>
          <p:nvPr>
            <p:ph type="sldNum" sz="quarter" idx="11"/>
          </p:nvPr>
        </p:nvSpPr>
        <p:spPr/>
        <p:txBody>
          <a:bodyPr/>
          <a:lstStyle/>
          <a:p>
            <a:pPr>
              <a:defRPr/>
            </a:pPr>
            <a:fld id="{2893009C-4007-4978-B4DA-2B8962D0C3B0}" type="slidenum">
              <a:rPr lang="en-US" smtClean="0"/>
              <a:pPr>
                <a:defRPr/>
              </a:pPr>
              <a:t>26</a:t>
            </a:fld>
            <a:endParaRPr lang="en-US" dirty="0"/>
          </a:p>
        </p:txBody>
      </p:sp>
    </p:spTree>
    <p:extLst>
      <p:ext uri="{BB962C8B-B14F-4D97-AF65-F5344CB8AC3E}">
        <p14:creationId xmlns:p14="http://schemas.microsoft.com/office/powerpoint/2010/main" val="251199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Selected Next Steps</a:t>
            </a:r>
            <a:endParaRPr lang="en-US" dirty="0"/>
          </a:p>
        </p:txBody>
      </p:sp>
      <p:sp>
        <p:nvSpPr>
          <p:cNvPr id="14" name="Content Placeholder 13"/>
          <p:cNvSpPr>
            <a:spLocks noGrp="1"/>
          </p:cNvSpPr>
          <p:nvPr>
            <p:ph idx="1"/>
          </p:nvPr>
        </p:nvSpPr>
        <p:spPr>
          <a:xfrm>
            <a:off x="238108" y="1021628"/>
            <a:ext cx="8461328" cy="5262530"/>
          </a:xfrm>
        </p:spPr>
        <p:txBody>
          <a:bodyPr>
            <a:normAutofit/>
          </a:bodyPr>
          <a:lstStyle/>
          <a:p>
            <a:r>
              <a:rPr lang="en-US" dirty="0" smtClean="0"/>
              <a:t>Undertake Strategic </a:t>
            </a:r>
            <a:r>
              <a:rPr lang="en-US" dirty="0" smtClean="0"/>
              <a:t>Net Assessments on global, regional and functional aspects of the competition</a:t>
            </a:r>
          </a:p>
          <a:p>
            <a:endParaRPr lang="en-US" dirty="0" smtClean="0"/>
          </a:p>
          <a:p>
            <a:endParaRPr lang="en-US" dirty="0"/>
          </a:p>
          <a:p>
            <a:r>
              <a:rPr lang="en-US" dirty="0" smtClean="0"/>
              <a:t>Comparative assessment of strategic doctrines</a:t>
            </a:r>
          </a:p>
          <a:p>
            <a:endParaRPr lang="en-US" dirty="0" smtClean="0"/>
          </a:p>
          <a:p>
            <a:endParaRPr lang="en-US" dirty="0"/>
          </a:p>
          <a:p>
            <a:r>
              <a:rPr lang="en-US" dirty="0" smtClean="0"/>
              <a:t>Identify strategic </a:t>
            </a:r>
            <a:r>
              <a:rPr lang="en-US" dirty="0" smtClean="0"/>
              <a:t>planning issues that emerge </a:t>
            </a:r>
            <a:r>
              <a:rPr lang="en-US" i="1" dirty="0" smtClean="0"/>
              <a:t>across</a:t>
            </a:r>
            <a:r>
              <a:rPr lang="en-US" dirty="0" smtClean="0"/>
              <a:t> scenarios</a:t>
            </a:r>
          </a:p>
          <a:p>
            <a:endParaRPr lang="en-US" dirty="0" smtClean="0"/>
          </a:p>
          <a:p>
            <a:endParaRPr lang="en-US" dirty="0"/>
          </a:p>
          <a:p>
            <a:r>
              <a:rPr lang="en-US" dirty="0" smtClean="0"/>
              <a:t>Develop a set of the “missing” scenarios (e.g.; India-Pakistan; nuclear war termination)</a:t>
            </a:r>
          </a:p>
          <a:p>
            <a:endParaRPr lang="en-US" dirty="0"/>
          </a:p>
          <a:p>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27</a:t>
            </a:fld>
            <a:endParaRPr lang="en-US" dirty="0"/>
          </a:p>
        </p:txBody>
      </p:sp>
    </p:spTree>
    <p:extLst>
      <p:ext uri="{BB962C8B-B14F-4D97-AF65-F5344CB8AC3E}">
        <p14:creationId xmlns:p14="http://schemas.microsoft.com/office/powerpoint/2010/main" val="421135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Selected Next Steps</a:t>
            </a:r>
            <a:endParaRPr lang="en-US" dirty="0"/>
          </a:p>
        </p:txBody>
      </p:sp>
      <p:sp>
        <p:nvSpPr>
          <p:cNvPr id="14" name="Content Placeholder 13"/>
          <p:cNvSpPr>
            <a:spLocks noGrp="1"/>
          </p:cNvSpPr>
          <p:nvPr>
            <p:ph idx="1"/>
          </p:nvPr>
        </p:nvSpPr>
        <p:spPr>
          <a:xfrm>
            <a:off x="490567" y="956819"/>
            <a:ext cx="8229600" cy="5459636"/>
          </a:xfrm>
        </p:spPr>
        <p:txBody>
          <a:bodyPr>
            <a:normAutofit/>
          </a:bodyPr>
          <a:lstStyle/>
          <a:p>
            <a:r>
              <a:rPr lang="en-US" dirty="0"/>
              <a:t>D</a:t>
            </a:r>
            <a:r>
              <a:rPr lang="en-US" dirty="0" smtClean="0"/>
              <a:t>evelop </a:t>
            </a:r>
            <a:r>
              <a:rPr lang="en-US" dirty="0" smtClean="0"/>
              <a:t>a revised set of metrics to guide efforts to assess the strategic force balance(s)</a:t>
            </a:r>
          </a:p>
          <a:p>
            <a:endParaRPr lang="en-US" dirty="0" smtClean="0"/>
          </a:p>
          <a:p>
            <a:r>
              <a:rPr lang="en-US" dirty="0" smtClean="0"/>
              <a:t>Update horizontal and vertical escalation ladders</a:t>
            </a:r>
            <a:endParaRPr lang="en-US" dirty="0"/>
          </a:p>
          <a:p>
            <a:endParaRPr lang="en-US" dirty="0"/>
          </a:p>
          <a:p>
            <a:r>
              <a:rPr lang="en-US" dirty="0" smtClean="0"/>
              <a:t>Assess </a:t>
            </a:r>
            <a:r>
              <a:rPr lang="en-US" dirty="0" smtClean="0"/>
              <a:t>prospects </a:t>
            </a:r>
            <a:r>
              <a:rPr lang="en-US" dirty="0" smtClean="0"/>
              <a:t>for regulating the </a:t>
            </a:r>
            <a:r>
              <a:rPr lang="en-US" dirty="0" smtClean="0"/>
              <a:t>strategic </a:t>
            </a:r>
            <a:r>
              <a:rPr lang="en-US" dirty="0"/>
              <a:t>c</a:t>
            </a:r>
            <a:r>
              <a:rPr lang="en-US" dirty="0" smtClean="0"/>
              <a:t>ompetition </a:t>
            </a:r>
            <a:r>
              <a:rPr lang="en-US" dirty="0" smtClean="0"/>
              <a:t>(such as a contemporary version of the Washington Naval Treaty</a:t>
            </a:r>
            <a:r>
              <a:rPr lang="en-US" dirty="0" smtClean="0"/>
              <a:t>)</a:t>
            </a:r>
            <a:endParaRPr lang="en-US" dirty="0" smtClean="0"/>
          </a:p>
          <a:p>
            <a:endParaRPr lang="en-US" dirty="0" smtClean="0"/>
          </a:p>
          <a:p>
            <a:r>
              <a:rPr lang="en-US" dirty="0" smtClean="0"/>
              <a:t>Examine ongoing efforts among the competitors to enhance their strategic forces, identifying major asymmetries in doctrine, forces and their implications</a:t>
            </a:r>
          </a:p>
          <a:p>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28</a:t>
            </a:fld>
            <a:endParaRPr lang="en-US" dirty="0"/>
          </a:p>
        </p:txBody>
      </p:sp>
    </p:spTree>
    <p:extLst>
      <p:ext uri="{BB962C8B-B14F-4D97-AF65-F5344CB8AC3E}">
        <p14:creationId xmlns:p14="http://schemas.microsoft.com/office/powerpoint/2010/main" val="3721735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Questions?</a:t>
            </a:r>
            <a:endParaRPr lang="en-US" sz="5400" b="1" dirty="0">
              <a:solidFill>
                <a:schemeClr val="bg1"/>
              </a:solidFill>
              <a:effectLst>
                <a:outerShdw blurRad="50800" dist="38100" dir="2700000" algn="tl" rotWithShape="0">
                  <a:prstClr val="black">
                    <a:alpha val="40000"/>
                  </a:prstClr>
                </a:outerShdw>
              </a:effectLst>
              <a:cs typeface="Georgia"/>
            </a:endParaRPr>
          </a:p>
        </p:txBody>
      </p:sp>
      <p:sp>
        <p:nvSpPr>
          <p:cNvPr id="4" name="Slide Number Placeholder 3"/>
          <p:cNvSpPr>
            <a:spLocks noGrp="1"/>
          </p:cNvSpPr>
          <p:nvPr>
            <p:ph type="sldNum" sz="quarter" idx="11"/>
          </p:nvPr>
        </p:nvSpPr>
        <p:spPr/>
        <p:txBody>
          <a:bodyPr/>
          <a:lstStyle/>
          <a:p>
            <a:pPr>
              <a:defRPr/>
            </a:pPr>
            <a:fld id="{2893009C-4007-4978-B4DA-2B8962D0C3B0}" type="slidenum">
              <a:rPr lang="en-US" smtClean="0"/>
              <a:pPr>
                <a:defRPr/>
              </a:pPr>
              <a:t>29</a:t>
            </a:fld>
            <a:endParaRPr lang="en-US" dirty="0"/>
          </a:p>
        </p:txBody>
      </p:sp>
    </p:spTree>
    <p:extLst>
      <p:ext uri="{BB962C8B-B14F-4D97-AF65-F5344CB8AC3E}">
        <p14:creationId xmlns:p14="http://schemas.microsoft.com/office/powerpoint/2010/main" val="309014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Project Overview</a:t>
            </a:r>
            <a:br>
              <a:rPr lang="en-US" sz="5400" b="1" dirty="0" smtClean="0">
                <a:solidFill>
                  <a:schemeClr val="bg1"/>
                </a:solidFill>
                <a:effectLst>
                  <a:outerShdw blurRad="50800" dist="38100" dir="2700000" algn="tl" rotWithShape="0">
                    <a:prstClr val="black">
                      <a:alpha val="40000"/>
                    </a:prstClr>
                  </a:outerShdw>
                </a:effectLst>
                <a:cs typeface="Georgia"/>
              </a:rPr>
            </a:br>
            <a:endParaRPr lang="en-US" sz="5400" b="1" dirty="0">
              <a:solidFill>
                <a:schemeClr val="bg1"/>
              </a:solidFill>
              <a:effectLst>
                <a:outerShdw blurRad="50800" dist="38100" dir="2700000" algn="tl" rotWithShape="0">
                  <a:prstClr val="black">
                    <a:alpha val="40000"/>
                  </a:prstClr>
                </a:outerShdw>
              </a:effectLst>
              <a:cs typeface="Georgia"/>
            </a:endParaRPr>
          </a:p>
        </p:txBody>
      </p:sp>
      <p:sp>
        <p:nvSpPr>
          <p:cNvPr id="4" name="Slide Number Placeholder 3"/>
          <p:cNvSpPr>
            <a:spLocks noGrp="1"/>
          </p:cNvSpPr>
          <p:nvPr>
            <p:ph type="sldNum" sz="quarter" idx="11"/>
          </p:nvPr>
        </p:nvSpPr>
        <p:spPr/>
        <p:txBody>
          <a:bodyPr/>
          <a:lstStyle/>
          <a:p>
            <a:pPr>
              <a:defRPr/>
            </a:pPr>
            <a:fld id="{2893009C-4007-4978-B4DA-2B8962D0C3B0}" type="slidenum">
              <a:rPr lang="en-US" smtClean="0"/>
              <a:pPr>
                <a:defRPr/>
              </a:pPr>
              <a:t>3</a:t>
            </a:fld>
            <a:endParaRPr lang="en-US" dirty="0"/>
          </a:p>
        </p:txBody>
      </p:sp>
    </p:spTree>
    <p:extLst>
      <p:ext uri="{BB962C8B-B14F-4D97-AF65-F5344CB8AC3E}">
        <p14:creationId xmlns:p14="http://schemas.microsoft.com/office/powerpoint/2010/main" val="23834684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Project Objectives</a:t>
            </a:r>
            <a:endParaRPr lang="en-US" dirty="0"/>
          </a:p>
        </p:txBody>
      </p:sp>
      <p:sp>
        <p:nvSpPr>
          <p:cNvPr id="14" name="Content Placeholder 13"/>
          <p:cNvSpPr>
            <a:spLocks noGrp="1"/>
          </p:cNvSpPr>
          <p:nvPr>
            <p:ph idx="1"/>
          </p:nvPr>
        </p:nvSpPr>
        <p:spPr/>
        <p:txBody>
          <a:bodyPr/>
          <a:lstStyle/>
          <a:p>
            <a:pPr marL="0" indent="0">
              <a:buNone/>
            </a:pPr>
            <a:endParaRPr lang="en-US" dirty="0"/>
          </a:p>
          <a:p>
            <a:pPr lvl="0"/>
            <a:r>
              <a:rPr lang="en-US" dirty="0"/>
              <a:t>How can scenarios support efforts to craft policies designed to </a:t>
            </a:r>
            <a:r>
              <a:rPr lang="en-US" dirty="0">
                <a:solidFill>
                  <a:srgbClr val="FF0000"/>
                </a:solidFill>
              </a:rPr>
              <a:t>reduce the chances of nuclear use</a:t>
            </a:r>
            <a:r>
              <a:rPr lang="en-US" dirty="0" smtClean="0">
                <a:solidFill>
                  <a:srgbClr val="FF0000"/>
                </a:solidFill>
              </a:rPr>
              <a:t>?</a:t>
            </a:r>
            <a:r>
              <a:rPr lang="en-US" dirty="0" smtClean="0"/>
              <a:t> </a:t>
            </a:r>
          </a:p>
          <a:p>
            <a:pPr lvl="0"/>
            <a:endParaRPr lang="en-US" dirty="0"/>
          </a:p>
          <a:p>
            <a:pPr lvl="0"/>
            <a:r>
              <a:rPr lang="en-US" dirty="0"/>
              <a:t>What would constitute a </a:t>
            </a:r>
            <a:r>
              <a:rPr lang="en-US" dirty="0">
                <a:solidFill>
                  <a:srgbClr val="FF0000"/>
                </a:solidFill>
              </a:rPr>
              <a:t>representative set of scenarios that are characteristic of the Second Nuclear Age</a:t>
            </a:r>
            <a:r>
              <a:rPr lang="en-US" dirty="0"/>
              <a:t>, rather than the preceding age? </a:t>
            </a:r>
            <a:endParaRPr lang="en-US" dirty="0" smtClean="0"/>
          </a:p>
          <a:p>
            <a:pPr lvl="0"/>
            <a:endParaRPr lang="en-US" dirty="0"/>
          </a:p>
          <a:p>
            <a:pPr lvl="0"/>
            <a:r>
              <a:rPr lang="en-US" dirty="0"/>
              <a:t>Given these scenarios, what are some of the </a:t>
            </a:r>
            <a:r>
              <a:rPr lang="en-US" dirty="0">
                <a:solidFill>
                  <a:srgbClr val="FF0000"/>
                </a:solidFill>
              </a:rPr>
              <a:t>first-order implications</a:t>
            </a:r>
            <a:r>
              <a:rPr lang="en-US" dirty="0"/>
              <a:t> they raise with respect to nuclear policy, strategy, and force posture</a:t>
            </a:r>
            <a:r>
              <a:rPr lang="en-US" dirty="0" smtClean="0"/>
              <a:t>? </a:t>
            </a: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4</a:t>
            </a:fld>
            <a:endParaRPr lang="en-US" dirty="0"/>
          </a:p>
        </p:txBody>
      </p:sp>
    </p:spTree>
    <p:extLst>
      <p:ext uri="{BB962C8B-B14F-4D97-AF65-F5344CB8AC3E}">
        <p14:creationId xmlns:p14="http://schemas.microsoft.com/office/powerpoint/2010/main" val="39626091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9144000" cy="6841950"/>
          </a:xfrm>
          <a:prstGeom prst="rect">
            <a:avLst/>
          </a:prstGeom>
        </p:spPr>
      </p:pic>
      <p:sp>
        <p:nvSpPr>
          <p:cNvPr id="2" name="Title 1"/>
          <p:cNvSpPr>
            <a:spLocks noGrp="1"/>
          </p:cNvSpPr>
          <p:nvPr>
            <p:ph type="title"/>
          </p:nvPr>
        </p:nvSpPr>
        <p:spPr>
          <a:xfrm>
            <a:off x="457200" y="2438400"/>
            <a:ext cx="8229600" cy="4140199"/>
          </a:xfrm>
        </p:spPr>
        <p:txBody>
          <a:bodyPr>
            <a:noAutofit/>
          </a:bodyPr>
          <a:lstStyle/>
          <a:p>
            <a:r>
              <a:rPr lang="en-US" sz="5400" b="1" dirty="0" smtClean="0">
                <a:solidFill>
                  <a:schemeClr val="bg1"/>
                </a:solidFill>
                <a:effectLst>
                  <a:outerShdw blurRad="50800" dist="38100" dir="2700000" algn="tl" rotWithShape="0">
                    <a:prstClr val="black">
                      <a:alpha val="40000"/>
                    </a:prstClr>
                  </a:outerShdw>
                </a:effectLst>
                <a:cs typeface="Georgia"/>
              </a:rPr>
              <a:t>Why Scenarios?</a:t>
            </a:r>
            <a:r>
              <a:rPr lang="en-US" sz="7200" b="1" dirty="0" smtClean="0">
                <a:solidFill>
                  <a:schemeClr val="bg1"/>
                </a:solidFill>
                <a:effectLst>
                  <a:outerShdw blurRad="50800" dist="38100" dir="2700000" algn="tl" rotWithShape="0">
                    <a:prstClr val="black">
                      <a:alpha val="40000"/>
                    </a:prstClr>
                  </a:outerShdw>
                </a:effectLst>
                <a:cs typeface="Georgia"/>
              </a:rPr>
              <a:t/>
            </a:r>
            <a:br>
              <a:rPr lang="en-US" sz="7200" b="1" dirty="0" smtClean="0">
                <a:solidFill>
                  <a:schemeClr val="bg1"/>
                </a:solidFill>
                <a:effectLst>
                  <a:outerShdw blurRad="50800" dist="38100" dir="2700000" algn="tl" rotWithShape="0">
                    <a:prstClr val="black">
                      <a:alpha val="40000"/>
                    </a:prstClr>
                  </a:outerShdw>
                </a:effectLst>
                <a:cs typeface="Georgia"/>
              </a:rPr>
            </a:br>
            <a:endParaRPr lang="en-US" sz="4400" b="1" dirty="0">
              <a:solidFill>
                <a:schemeClr val="bg1"/>
              </a:solidFill>
              <a:effectLst>
                <a:outerShdw blurRad="50800" dist="38100" dir="2700000" algn="tl" rotWithShape="0">
                  <a:prstClr val="black">
                    <a:alpha val="40000"/>
                  </a:prstClr>
                </a:outerShdw>
              </a:effectLst>
              <a:cs typeface="Georgia"/>
            </a:endParaRPr>
          </a:p>
        </p:txBody>
      </p:sp>
      <p:sp>
        <p:nvSpPr>
          <p:cNvPr id="4" name="Slide Number Placeholder 3"/>
          <p:cNvSpPr>
            <a:spLocks noGrp="1"/>
          </p:cNvSpPr>
          <p:nvPr>
            <p:ph type="sldNum" sz="quarter" idx="11"/>
          </p:nvPr>
        </p:nvSpPr>
        <p:spPr/>
        <p:txBody>
          <a:bodyPr/>
          <a:lstStyle/>
          <a:p>
            <a:pPr>
              <a:defRPr/>
            </a:pPr>
            <a:fld id="{2893009C-4007-4978-B4DA-2B8962D0C3B0}" type="slidenum">
              <a:rPr lang="en-US" smtClean="0"/>
              <a:pPr>
                <a:defRPr/>
              </a:pPr>
              <a:t>5</a:t>
            </a:fld>
            <a:endParaRPr lang="en-US" dirty="0"/>
          </a:p>
        </p:txBody>
      </p:sp>
    </p:spTree>
    <p:extLst>
      <p:ext uri="{BB962C8B-B14F-4D97-AF65-F5344CB8AC3E}">
        <p14:creationId xmlns:p14="http://schemas.microsoft.com/office/powerpoint/2010/main" val="3485709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Scenarios</a:t>
            </a:r>
            <a:endParaRPr lang="en-US" dirty="0"/>
          </a:p>
        </p:txBody>
      </p:sp>
      <p:sp>
        <p:nvSpPr>
          <p:cNvPr id="14" name="Content Placeholder 13"/>
          <p:cNvSpPr>
            <a:spLocks noGrp="1"/>
          </p:cNvSpPr>
          <p:nvPr>
            <p:ph idx="1"/>
          </p:nvPr>
        </p:nvSpPr>
        <p:spPr>
          <a:xfrm>
            <a:off x="136294" y="699812"/>
            <a:ext cx="5247588" cy="5935163"/>
          </a:xfrm>
        </p:spPr>
        <p:txBody>
          <a:bodyPr>
            <a:normAutofit lnSpcReduction="10000"/>
          </a:bodyPr>
          <a:lstStyle/>
          <a:p>
            <a:pPr marL="0" indent="0">
              <a:buNone/>
            </a:pPr>
            <a:endParaRPr lang="en-US" sz="2600" dirty="0" smtClean="0"/>
          </a:p>
          <a:p>
            <a:pPr marL="0" indent="0">
              <a:buNone/>
            </a:pPr>
            <a:r>
              <a:rPr lang="en-US" sz="2600" dirty="0" smtClean="0"/>
              <a:t>Scenarios</a:t>
            </a:r>
            <a:r>
              <a:rPr lang="en-US" sz="2600" dirty="0"/>
              <a:t>: A tool for helping us plan in an uncertain world; an antidote to “willful </a:t>
            </a:r>
            <a:r>
              <a:rPr lang="en-US" sz="2600" dirty="0" smtClean="0"/>
              <a:t>ignorance”</a:t>
            </a:r>
            <a:endParaRPr lang="en-US" sz="2600" dirty="0"/>
          </a:p>
          <a:p>
            <a:pPr marL="0" indent="0">
              <a:buNone/>
            </a:pPr>
            <a:endParaRPr lang="en-US" sz="2600" dirty="0" smtClean="0"/>
          </a:p>
          <a:p>
            <a:pPr marL="0" indent="0">
              <a:buNone/>
            </a:pPr>
            <a:endParaRPr lang="en-US" sz="2600" dirty="0" smtClean="0"/>
          </a:p>
          <a:p>
            <a:r>
              <a:rPr lang="en-US" sz="2600" dirty="0" smtClean="0"/>
              <a:t>A need </a:t>
            </a:r>
            <a:r>
              <a:rPr lang="en-US" sz="2600" dirty="0"/>
              <a:t>for </a:t>
            </a:r>
            <a:r>
              <a:rPr lang="en-US" sz="2600" dirty="0" smtClean="0"/>
              <a:t>effective strategic </a:t>
            </a:r>
            <a:r>
              <a:rPr lang="en-US" sz="2600" dirty="0"/>
              <a:t>thinking is most obvious in times of accelerated </a:t>
            </a:r>
            <a:r>
              <a:rPr lang="en-US" sz="2600" dirty="0" smtClean="0"/>
              <a:t>change</a:t>
            </a:r>
          </a:p>
          <a:p>
            <a:endParaRPr lang="en-US" sz="2600" dirty="0" smtClean="0"/>
          </a:p>
          <a:p>
            <a:endParaRPr lang="en-US" sz="2600" dirty="0" smtClean="0"/>
          </a:p>
          <a:p>
            <a:r>
              <a:rPr lang="en-US" sz="2600" dirty="0" smtClean="0"/>
              <a:t>While the future </a:t>
            </a:r>
            <a:r>
              <a:rPr lang="en-US" sz="2600" dirty="0"/>
              <a:t>is fundamentally </a:t>
            </a:r>
            <a:r>
              <a:rPr lang="en-US" sz="2600" dirty="0" smtClean="0"/>
              <a:t>unpredictable; it is not wholly uncertain</a:t>
            </a:r>
          </a:p>
          <a:p>
            <a:endParaRPr lang="en-US" sz="2600" dirty="0" smtClean="0"/>
          </a:p>
          <a:p>
            <a:pPr marL="0" indent="0">
              <a:buNone/>
            </a:pPr>
            <a:endParaRPr lang="en-US" sz="2600" dirty="0" smtClean="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6</a:t>
            </a:fld>
            <a:endParaRPr lang="en-US" dirty="0"/>
          </a:p>
        </p:txBody>
      </p:sp>
      <p:pic>
        <p:nvPicPr>
          <p:cNvPr id="2" name="Picture 1"/>
          <p:cNvPicPr>
            <a:picLocks noChangeAspect="1"/>
          </p:cNvPicPr>
          <p:nvPr/>
        </p:nvPicPr>
        <p:blipFill>
          <a:blip r:embed="rId3"/>
          <a:stretch>
            <a:fillRect/>
          </a:stretch>
        </p:blipFill>
        <p:spPr>
          <a:xfrm>
            <a:off x="5287043" y="1786023"/>
            <a:ext cx="3856957" cy="3856957"/>
          </a:xfrm>
          <a:prstGeom prst="rect">
            <a:avLst/>
          </a:prstGeom>
        </p:spPr>
      </p:pic>
    </p:spTree>
    <p:extLst>
      <p:ext uri="{BB962C8B-B14F-4D97-AF65-F5344CB8AC3E}">
        <p14:creationId xmlns:p14="http://schemas.microsoft.com/office/powerpoint/2010/main" val="35139658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Why Scenarios?</a:t>
            </a:r>
            <a:endParaRPr lang="en-US" dirty="0"/>
          </a:p>
        </p:txBody>
      </p:sp>
      <p:sp>
        <p:nvSpPr>
          <p:cNvPr id="14" name="Content Placeholder 13"/>
          <p:cNvSpPr>
            <a:spLocks noGrp="1"/>
          </p:cNvSpPr>
          <p:nvPr>
            <p:ph idx="1"/>
          </p:nvPr>
        </p:nvSpPr>
        <p:spPr>
          <a:xfrm>
            <a:off x="136293" y="699812"/>
            <a:ext cx="8797073" cy="5935163"/>
          </a:xfrm>
        </p:spPr>
        <p:txBody>
          <a:bodyPr>
            <a:normAutofit/>
          </a:bodyPr>
          <a:lstStyle/>
          <a:p>
            <a:pPr marL="0" indent="0">
              <a:buNone/>
            </a:pPr>
            <a:r>
              <a:rPr lang="en-US" sz="3100" dirty="0"/>
              <a:t> </a:t>
            </a:r>
          </a:p>
          <a:p>
            <a:pPr lvl="0"/>
            <a:r>
              <a:rPr lang="en-US" sz="2600" dirty="0"/>
              <a:t>Do not “predict” the future; rather, they help us to think about the future</a:t>
            </a:r>
          </a:p>
          <a:p>
            <a:pPr marL="0" indent="0">
              <a:buNone/>
            </a:pPr>
            <a:r>
              <a:rPr lang="en-US" sz="2600" dirty="0"/>
              <a:t> </a:t>
            </a:r>
          </a:p>
          <a:p>
            <a:r>
              <a:rPr lang="en-US" sz="2600" dirty="0" smtClean="0"/>
              <a:t>Help </a:t>
            </a:r>
            <a:r>
              <a:rPr lang="en-US" sz="2600" dirty="0"/>
              <a:t>identify what factors will most shape the future</a:t>
            </a:r>
          </a:p>
          <a:p>
            <a:endParaRPr lang="en-US" sz="2600" dirty="0"/>
          </a:p>
          <a:p>
            <a:r>
              <a:rPr lang="en-US" sz="2600" dirty="0" smtClean="0"/>
              <a:t>Understand </a:t>
            </a:r>
            <a:r>
              <a:rPr lang="en-US" sz="2600" dirty="0"/>
              <a:t>how the </a:t>
            </a:r>
            <a:r>
              <a:rPr lang="en-US" sz="2600" dirty="0" smtClean="0"/>
              <a:t>environment </a:t>
            </a:r>
            <a:r>
              <a:rPr lang="en-US" sz="2600" dirty="0"/>
              <a:t>might change</a:t>
            </a:r>
          </a:p>
          <a:p>
            <a:endParaRPr lang="en-US" sz="2600" dirty="0"/>
          </a:p>
          <a:p>
            <a:r>
              <a:rPr lang="en-US" sz="2600" dirty="0" smtClean="0"/>
              <a:t>Recognize </a:t>
            </a:r>
            <a:r>
              <a:rPr lang="en-US" sz="2600" dirty="0"/>
              <a:t>when </a:t>
            </a:r>
            <a:r>
              <a:rPr lang="en-US" sz="2600" dirty="0" smtClean="0"/>
              <a:t>the </a:t>
            </a:r>
            <a:r>
              <a:rPr lang="en-US" sz="2600" dirty="0"/>
              <a:t>environment is changing</a:t>
            </a:r>
          </a:p>
          <a:p>
            <a:endParaRPr lang="en-US" sz="2600" dirty="0"/>
          </a:p>
          <a:p>
            <a:r>
              <a:rPr lang="en-US" sz="2600" dirty="0" smtClean="0"/>
              <a:t>Know </a:t>
            </a:r>
            <a:r>
              <a:rPr lang="en-US" sz="2600" dirty="0"/>
              <a:t>how to </a:t>
            </a:r>
            <a:r>
              <a:rPr lang="en-US" sz="2600" dirty="0" smtClean="0"/>
              <a:t>respond </a:t>
            </a:r>
            <a:r>
              <a:rPr lang="en-US" sz="2600" dirty="0"/>
              <a:t>when change is detected</a:t>
            </a:r>
          </a:p>
          <a:p>
            <a:endParaRPr lang="en-US" sz="2800" dirty="0">
              <a:latin typeface="Arial" charset="0"/>
            </a:endParaRPr>
          </a:p>
          <a:p>
            <a:endParaRPr lang="en-US" sz="2800" dirty="0">
              <a:latin typeface="Arial" charset="0"/>
            </a:endParaRPr>
          </a:p>
          <a:p>
            <a:pPr marL="0" indent="0">
              <a:buNone/>
            </a:pPr>
            <a:endParaRPr lang="en-US" dirty="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7</a:t>
            </a:fld>
            <a:endParaRPr lang="en-US" dirty="0"/>
          </a:p>
        </p:txBody>
      </p:sp>
    </p:spTree>
    <p:extLst>
      <p:ext uri="{BB962C8B-B14F-4D97-AF65-F5344CB8AC3E}">
        <p14:creationId xmlns:p14="http://schemas.microsoft.com/office/powerpoint/2010/main" val="27502205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“Drivers”</a:t>
            </a:r>
            <a:br>
              <a:rPr lang="en-US" dirty="0" smtClean="0"/>
            </a:br>
            <a:endParaRPr lang="en-US" dirty="0"/>
          </a:p>
        </p:txBody>
      </p:sp>
      <p:sp>
        <p:nvSpPr>
          <p:cNvPr id="14" name="Content Placeholder 13"/>
          <p:cNvSpPr>
            <a:spLocks noGrp="1"/>
          </p:cNvSpPr>
          <p:nvPr>
            <p:ph idx="1"/>
          </p:nvPr>
        </p:nvSpPr>
        <p:spPr>
          <a:xfrm>
            <a:off x="228638" y="1046976"/>
            <a:ext cx="8769647" cy="5811024"/>
          </a:xfrm>
        </p:spPr>
        <p:txBody>
          <a:bodyPr>
            <a:normAutofit/>
          </a:bodyPr>
          <a:lstStyle/>
          <a:p>
            <a:r>
              <a:rPr lang="en-US" dirty="0" smtClean="0"/>
              <a:t>Geostrategic: Multipolar regional and global competitions</a:t>
            </a:r>
          </a:p>
          <a:p>
            <a:endParaRPr lang="en-US" dirty="0" smtClean="0"/>
          </a:p>
          <a:p>
            <a:endParaRPr lang="en-US" dirty="0" smtClean="0"/>
          </a:p>
          <a:p>
            <a:r>
              <a:rPr lang="en-US" dirty="0" smtClean="0"/>
              <a:t>Geopolitical: Regime characteristics; external sources of influence</a:t>
            </a:r>
          </a:p>
          <a:p>
            <a:endParaRPr lang="en-US" dirty="0" smtClean="0"/>
          </a:p>
          <a:p>
            <a:endParaRPr lang="en-US" dirty="0"/>
          </a:p>
          <a:p>
            <a:r>
              <a:rPr lang="en-US" dirty="0"/>
              <a:t>Geographic: Proximity and “interspersing</a:t>
            </a:r>
            <a:r>
              <a:rPr lang="en-US" dirty="0" smtClean="0"/>
              <a:t>”</a:t>
            </a:r>
          </a:p>
          <a:p>
            <a:endParaRPr lang="en-US" dirty="0" smtClean="0"/>
          </a:p>
          <a:p>
            <a:endParaRPr lang="en-US" dirty="0"/>
          </a:p>
          <a:p>
            <a:r>
              <a:rPr lang="en-US" dirty="0" smtClean="0"/>
              <a:t>Cultural: The Human Condition; differing perspectives on cost, benefit and risk</a:t>
            </a:r>
          </a:p>
          <a:p>
            <a:endParaRPr lang="en-US" sz="2000" dirty="0"/>
          </a:p>
          <a:p>
            <a:endParaRPr lang="en-US" sz="2000" dirty="0" smtClean="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8</a:t>
            </a:fld>
            <a:endParaRPr lang="en-US" dirty="0"/>
          </a:p>
        </p:txBody>
      </p:sp>
    </p:spTree>
    <p:extLst>
      <p:ext uri="{BB962C8B-B14F-4D97-AF65-F5344CB8AC3E}">
        <p14:creationId xmlns:p14="http://schemas.microsoft.com/office/powerpoint/2010/main" val="41749763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bwMode="auto">
          <a:xfrm>
            <a:off x="2327275" y="58738"/>
            <a:ext cx="6778625" cy="555625"/>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t>Click to edit Master title style</a:t>
            </a:r>
          </a:p>
        </p:txBody>
      </p:sp>
      <p:cxnSp>
        <p:nvCxnSpPr>
          <p:cNvPr id="5" name="Straight Connector 4"/>
          <p:cNvCxnSpPr/>
          <p:nvPr/>
        </p:nvCxnSpPr>
        <p:spPr>
          <a:xfrm>
            <a:off x="0" y="617538"/>
            <a:ext cx="914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txBox="1">
            <a:spLocks/>
          </p:cNvSpPr>
          <p:nvPr/>
        </p:nvSpPr>
        <p:spPr bwMode="auto">
          <a:xfrm>
            <a:off x="1724025" y="0"/>
            <a:ext cx="7419975" cy="617537"/>
          </a:xfrm>
          <a:prstGeom prst="rect">
            <a:avLst/>
          </a:prstGeom>
          <a:noFill/>
          <a:ln>
            <a:noFill/>
          </a:ln>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cs typeface="Times New Roman"/>
            </a:endParaRPr>
          </a:p>
        </p:txBody>
      </p:sp>
      <p:sp>
        <p:nvSpPr>
          <p:cNvPr id="3" name="Title 2"/>
          <p:cNvSpPr>
            <a:spLocks noGrp="1"/>
          </p:cNvSpPr>
          <p:nvPr>
            <p:ph type="title"/>
          </p:nvPr>
        </p:nvSpPr>
        <p:spPr>
          <a:xfrm>
            <a:off x="1760564" y="1918"/>
            <a:ext cx="7383439" cy="633082"/>
          </a:xfrm>
        </p:spPr>
        <p:txBody>
          <a:bodyPr/>
          <a:lstStyle/>
          <a:p>
            <a:r>
              <a:rPr lang="en-US" dirty="0" smtClean="0"/>
              <a:t>“Drivers”</a:t>
            </a:r>
            <a:br>
              <a:rPr lang="en-US" dirty="0" smtClean="0"/>
            </a:br>
            <a:endParaRPr lang="en-US" dirty="0"/>
          </a:p>
        </p:txBody>
      </p:sp>
      <p:sp>
        <p:nvSpPr>
          <p:cNvPr id="14" name="Content Placeholder 13"/>
          <p:cNvSpPr>
            <a:spLocks noGrp="1"/>
          </p:cNvSpPr>
          <p:nvPr>
            <p:ph idx="1"/>
          </p:nvPr>
        </p:nvSpPr>
        <p:spPr>
          <a:xfrm>
            <a:off x="457200" y="799171"/>
            <a:ext cx="8229600" cy="5811024"/>
          </a:xfrm>
        </p:spPr>
        <p:txBody>
          <a:bodyPr>
            <a:normAutofit/>
          </a:bodyPr>
          <a:lstStyle/>
          <a:p>
            <a:endParaRPr lang="en-US" sz="2000" dirty="0"/>
          </a:p>
          <a:p>
            <a:r>
              <a:rPr lang="en-US" dirty="0" smtClean="0">
                <a:solidFill>
                  <a:srgbClr val="000000"/>
                </a:solidFill>
              </a:rPr>
              <a:t>Military-Technical: </a:t>
            </a:r>
          </a:p>
          <a:p>
            <a:pPr lvl="1"/>
            <a:r>
              <a:rPr lang="en-US" sz="2400" dirty="0" smtClean="0">
                <a:solidFill>
                  <a:srgbClr val="000000"/>
                </a:solidFill>
              </a:rPr>
              <a:t>Advanced design nuclear weapons</a:t>
            </a:r>
          </a:p>
          <a:p>
            <a:pPr lvl="1"/>
            <a:r>
              <a:rPr lang="en-US" sz="2400" dirty="0" smtClean="0">
                <a:solidFill>
                  <a:srgbClr val="000000"/>
                </a:solidFill>
              </a:rPr>
              <a:t>The maturation of the precision-guided weapons regime</a:t>
            </a:r>
          </a:p>
          <a:p>
            <a:pPr lvl="1"/>
            <a:r>
              <a:rPr lang="en-US" sz="2400" dirty="0" smtClean="0">
                <a:solidFill>
                  <a:srgbClr val="000000"/>
                </a:solidFill>
              </a:rPr>
              <a:t>Advanced air and missile defenses</a:t>
            </a:r>
          </a:p>
          <a:p>
            <a:pPr lvl="1"/>
            <a:r>
              <a:rPr lang="en-US" sz="2400" dirty="0" smtClean="0">
                <a:solidFill>
                  <a:srgbClr val="000000"/>
                </a:solidFill>
              </a:rPr>
              <a:t>Cyber munitions</a:t>
            </a:r>
          </a:p>
          <a:p>
            <a:pPr lvl="1"/>
            <a:endParaRPr lang="en-US" sz="2400" dirty="0">
              <a:solidFill>
                <a:srgbClr val="000000"/>
              </a:solidFill>
            </a:endParaRPr>
          </a:p>
          <a:p>
            <a:r>
              <a:rPr lang="en-US" dirty="0" smtClean="0">
                <a:solidFill>
                  <a:srgbClr val="000000"/>
                </a:solidFill>
              </a:rPr>
              <a:t>Military Capabilities: Size and composition of </a:t>
            </a:r>
            <a:r>
              <a:rPr lang="en-US" i="1" dirty="0" smtClean="0">
                <a:solidFill>
                  <a:srgbClr val="000000"/>
                </a:solidFill>
              </a:rPr>
              <a:t>strategic</a:t>
            </a:r>
            <a:r>
              <a:rPr lang="en-US" dirty="0" smtClean="0">
                <a:solidFill>
                  <a:srgbClr val="000000"/>
                </a:solidFill>
              </a:rPr>
              <a:t> forces</a:t>
            </a:r>
          </a:p>
          <a:p>
            <a:pPr lvl="1"/>
            <a:endParaRPr lang="en-US" sz="2400" dirty="0">
              <a:solidFill>
                <a:srgbClr val="000000"/>
              </a:solidFill>
            </a:endParaRPr>
          </a:p>
          <a:p>
            <a:r>
              <a:rPr lang="en-US" dirty="0" smtClean="0">
                <a:solidFill>
                  <a:srgbClr val="000000"/>
                </a:solidFill>
              </a:rPr>
              <a:t>Proliferation Dynamics: Static, linear or non-linear?</a:t>
            </a:r>
          </a:p>
          <a:p>
            <a:endParaRPr lang="en-US" dirty="0">
              <a:solidFill>
                <a:srgbClr val="000000"/>
              </a:solidFill>
            </a:endParaRPr>
          </a:p>
          <a:p>
            <a:r>
              <a:rPr lang="en-US" dirty="0" smtClean="0">
                <a:solidFill>
                  <a:srgbClr val="000000"/>
                </a:solidFill>
              </a:rPr>
              <a:t>Temporal: Mobilization, early warning, command-and-control</a:t>
            </a:r>
          </a:p>
          <a:p>
            <a:endParaRPr lang="en-US" dirty="0" smtClean="0"/>
          </a:p>
        </p:txBody>
      </p:sp>
      <p:sp>
        <p:nvSpPr>
          <p:cNvPr id="13" name="Slide Number Placeholder 12"/>
          <p:cNvSpPr>
            <a:spLocks noGrp="1"/>
          </p:cNvSpPr>
          <p:nvPr>
            <p:ph type="sldNum" sz="quarter" idx="11"/>
          </p:nvPr>
        </p:nvSpPr>
        <p:spPr/>
        <p:txBody>
          <a:bodyPr/>
          <a:lstStyle/>
          <a:p>
            <a:pPr>
              <a:defRPr/>
            </a:pPr>
            <a:fld id="{2893009C-4007-4978-B4DA-2B8962D0C3B0}" type="slidenum">
              <a:rPr lang="en-US" smtClean="0"/>
              <a:pPr>
                <a:defRPr/>
              </a:pPr>
              <a:t>9</a:t>
            </a:fld>
            <a:endParaRPr lang="en-US" dirty="0"/>
          </a:p>
        </p:txBody>
      </p:sp>
    </p:spTree>
    <p:extLst>
      <p:ext uri="{BB962C8B-B14F-4D97-AF65-F5344CB8AC3E}">
        <p14:creationId xmlns:p14="http://schemas.microsoft.com/office/powerpoint/2010/main" val="8670975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14324</TotalTime>
  <Words>2571</Words>
  <Application>Microsoft Macintosh PowerPoint</Application>
  <PresentationFormat>Letter Paper (8.5x11 in)</PresentationFormat>
  <Paragraphs>361</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Rethinking Armageddon Planning Scenarios for the Second Nuclear Age   Andrew Krepinevich Jacob Cohn    </vt:lpstr>
      <vt:lpstr>Presentation Roadmap</vt:lpstr>
      <vt:lpstr>Project Overview </vt:lpstr>
      <vt:lpstr>Project Objectives</vt:lpstr>
      <vt:lpstr>Why Scenarios? </vt:lpstr>
      <vt:lpstr>Scenarios</vt:lpstr>
      <vt:lpstr>Why Scenarios?</vt:lpstr>
      <vt:lpstr>“Drivers” </vt:lpstr>
      <vt:lpstr>“Drivers” </vt:lpstr>
      <vt:lpstr>Five Scenarios </vt:lpstr>
      <vt:lpstr>Scenarios</vt:lpstr>
      <vt:lpstr>Middle East</vt:lpstr>
      <vt:lpstr>Iran and Israel to the Brink </vt:lpstr>
      <vt:lpstr>The “N-Player” Problem</vt:lpstr>
      <vt:lpstr>Eastern Europe</vt:lpstr>
      <vt:lpstr>Sub-Conventional Aggression in Latvia</vt:lpstr>
      <vt:lpstr>North Korea</vt:lpstr>
      <vt:lpstr>North Korea</vt:lpstr>
      <vt:lpstr>Long-Term Competition with China and Russia</vt:lpstr>
      <vt:lpstr>Long-Term Multipolar Competition</vt:lpstr>
      <vt:lpstr>Selected Insights and Observations</vt:lpstr>
      <vt:lpstr>Selected Insights and Observations</vt:lpstr>
      <vt:lpstr>Selected Insights and Observations</vt:lpstr>
      <vt:lpstr>Selected Insights and Observations</vt:lpstr>
      <vt:lpstr>Selected Insights and Observations</vt:lpstr>
      <vt:lpstr>Next Steps</vt:lpstr>
      <vt:lpstr>Selected Next Steps</vt:lpstr>
      <vt:lpstr>Selected Next Steps</vt:lpstr>
      <vt:lpstr>Questions?</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Zack Cooper</dc:creator>
  <cp:lastModifiedBy>Andrew Krepinevich</cp:lastModifiedBy>
  <cp:revision>784</cp:revision>
  <cp:lastPrinted>2016-03-01T13:51:03Z</cp:lastPrinted>
  <dcterms:created xsi:type="dcterms:W3CDTF">2011-01-24T19:54:42Z</dcterms:created>
  <dcterms:modified xsi:type="dcterms:W3CDTF">2016-03-01T14:08:44Z</dcterms:modified>
</cp:coreProperties>
</file>